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9" r:id="rId5"/>
  </p:sldMasterIdLst>
  <p:notesMasterIdLst>
    <p:notesMasterId r:id="rId40"/>
  </p:notesMasterIdLst>
  <p:handoutMasterIdLst>
    <p:handoutMasterId r:id="rId41"/>
  </p:handoutMasterIdLst>
  <p:sldIdLst>
    <p:sldId id="256" r:id="rId6"/>
    <p:sldId id="415" r:id="rId7"/>
    <p:sldId id="2403" r:id="rId8"/>
    <p:sldId id="2404" r:id="rId9"/>
    <p:sldId id="2402" r:id="rId10"/>
    <p:sldId id="429" r:id="rId11"/>
    <p:sldId id="430" r:id="rId12"/>
    <p:sldId id="2372" r:id="rId13"/>
    <p:sldId id="2371" r:id="rId14"/>
    <p:sldId id="2370" r:id="rId15"/>
    <p:sldId id="2363" r:id="rId16"/>
    <p:sldId id="2366" r:id="rId17"/>
    <p:sldId id="2368" r:id="rId18"/>
    <p:sldId id="2367" r:id="rId19"/>
    <p:sldId id="2369" r:id="rId20"/>
    <p:sldId id="2401" r:id="rId21"/>
    <p:sldId id="2399" r:id="rId22"/>
    <p:sldId id="2376" r:id="rId23"/>
    <p:sldId id="2365" r:id="rId24"/>
    <p:sldId id="2400" r:id="rId25"/>
    <p:sldId id="2373" r:id="rId26"/>
    <p:sldId id="2375" r:id="rId27"/>
    <p:sldId id="2374" r:id="rId28"/>
    <p:sldId id="2388" r:id="rId29"/>
    <p:sldId id="2389" r:id="rId30"/>
    <p:sldId id="2390" r:id="rId31"/>
    <p:sldId id="2391" r:id="rId32"/>
    <p:sldId id="2398" r:id="rId33"/>
    <p:sldId id="2392" r:id="rId34"/>
    <p:sldId id="2393" r:id="rId35"/>
    <p:sldId id="2394" r:id="rId36"/>
    <p:sldId id="2395" r:id="rId37"/>
    <p:sldId id="2397" r:id="rId38"/>
    <p:sldId id="237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200"/>
    <a:srgbClr val="01447B"/>
    <a:srgbClr val="B9B9B9"/>
    <a:srgbClr val="3333FF"/>
    <a:srgbClr val="FFCC66"/>
    <a:srgbClr val="093C71"/>
    <a:srgbClr val="FFFFFF"/>
    <a:srgbClr val="FF0000"/>
    <a:srgbClr val="FF6B00"/>
    <a:srgbClr val="D95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DC34B-1A46-D08E-F12F-8AC13EE052D3}" v="261" dt="2023-11-29T23:24:52.087"/>
    <p1510:client id="{F6F989E1-16EF-4A05-B226-AF4762B379DF}" v="599" dt="2023-11-30T15:12:14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0DED-5A59-40D6-AB11-EF9D9036856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255-5998-4D2A-90B0-7420F77CD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t>12/4/2023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86782" y="213496"/>
            <a:ext cx="5574674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121181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482" y="4586629"/>
            <a:ext cx="3416254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33" y="3323857"/>
            <a:ext cx="4687219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24485" y="272309"/>
            <a:ext cx="48489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64" y="3632268"/>
            <a:ext cx="26985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612" y="2057383"/>
            <a:ext cx="4203636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375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2" y="559680"/>
            <a:ext cx="8147008" cy="44628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3999" y="1620001"/>
            <a:ext cx="388739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197639" lvl="0" indent="-197639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3999" y="1980001"/>
            <a:ext cx="3887391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383" y="1681163"/>
            <a:ext cx="3868340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197639" lvl="0" indent="-197639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3" y="1980001"/>
            <a:ext cx="386834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2" y="1620000"/>
            <a:ext cx="8147009" cy="393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620000"/>
            <a:ext cx="3861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0389" y="1620000"/>
            <a:ext cx="3861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457201"/>
            <a:ext cx="462915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100"/>
            </a:lvl1pPr>
            <a:lvl2pPr>
              <a:defRPr lang="en-US" sz="1800"/>
            </a:lvl2pPr>
            <a:lvl3pPr>
              <a:defRPr lang="en-US" sz="1500"/>
            </a:lvl3pPr>
            <a:lvl4pPr>
              <a:defRPr lang="en-US" sz="1350"/>
            </a:lvl4pPr>
            <a:lvl5pPr>
              <a:defRPr lang="en-US" sz="13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3887391" y="987428"/>
            <a:ext cx="462915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86782" y="213496"/>
            <a:ext cx="5574674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121181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482" y="4586629"/>
            <a:ext cx="3416254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33" y="3323857"/>
            <a:ext cx="4687219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6087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24485" y="272309"/>
            <a:ext cx="48489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64" y="3632268"/>
            <a:ext cx="26985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4953299" y="788178"/>
            <a:ext cx="3455345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612" y="2057383"/>
            <a:ext cx="389858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375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257407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24485" y="272309"/>
            <a:ext cx="48489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64" y="3632268"/>
            <a:ext cx="26985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4953299" y="788178"/>
            <a:ext cx="3455345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612" y="2057383"/>
            <a:ext cx="389858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375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620000"/>
            <a:ext cx="3861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4981874" y="1447605"/>
            <a:ext cx="3455345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4030141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0389" y="1620000"/>
            <a:ext cx="3861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611383" y="1653000"/>
            <a:ext cx="3141223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157922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980000"/>
            <a:ext cx="3861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1" y="1620000"/>
            <a:ext cx="3861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0389" y="1980000"/>
            <a:ext cx="3861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0389" y="1620000"/>
            <a:ext cx="3861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49453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7209" y="272371"/>
            <a:ext cx="8690792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416271" y="4969343"/>
            <a:ext cx="2162333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39" indent="0">
              <a:buNone/>
              <a:defRPr/>
            </a:lvl2pPr>
            <a:lvl3pPr marL="402421" indent="0">
              <a:buNone/>
              <a:defRPr/>
            </a:lvl3pPr>
            <a:lvl4pPr marL="608395" indent="0">
              <a:buNone/>
              <a:defRPr/>
            </a:lvl4pPr>
            <a:lvl5pPr marL="80603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1377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26800" y="273600"/>
            <a:ext cx="86913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416271" y="4969343"/>
            <a:ext cx="2162333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39" indent="0">
              <a:buNone/>
              <a:defRPr/>
            </a:lvl2pPr>
            <a:lvl3pPr marL="402421" indent="0">
              <a:buNone/>
              <a:defRPr/>
            </a:lvl3pPr>
            <a:lvl4pPr marL="608395" indent="0">
              <a:buNone/>
              <a:defRPr/>
            </a:lvl4pPr>
            <a:lvl5pPr marL="80603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9369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3755" y="213496"/>
            <a:ext cx="87777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8800" y="3817746"/>
            <a:ext cx="2439865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428626" y="6286500"/>
            <a:ext cx="1171575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121181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073" y="4371921"/>
            <a:ext cx="2439590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05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676" y="2659773"/>
            <a:ext cx="2788033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9849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308905" y="6474400"/>
            <a:ext cx="835096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7956" y="2140287"/>
            <a:ext cx="3416254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07" y="877518"/>
            <a:ext cx="4687219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5166607" y="4628504"/>
            <a:ext cx="3796014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5101739" y="4782075"/>
            <a:ext cx="3796014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4835950" y="4224479"/>
            <a:ext cx="4211744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38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24485" y="272309"/>
            <a:ext cx="48489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64" y="3632268"/>
            <a:ext cx="26985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612" y="2057383"/>
            <a:ext cx="4203636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375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2604967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2" y="559680"/>
            <a:ext cx="8147008" cy="44628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3999" y="1620001"/>
            <a:ext cx="388739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197639" lvl="0" indent="-197639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3999" y="1980001"/>
            <a:ext cx="3887391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383" y="1681163"/>
            <a:ext cx="3868340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197639" lvl="0" indent="-197639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3" y="1980001"/>
            <a:ext cx="386834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5314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2" y="1620000"/>
            <a:ext cx="8147009" cy="393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255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620000"/>
            <a:ext cx="3861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4981874" y="1447605"/>
            <a:ext cx="3455345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620000"/>
            <a:ext cx="3861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0389" y="1620000"/>
            <a:ext cx="3861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9304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457201"/>
            <a:ext cx="462915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100"/>
            </a:lvl1pPr>
            <a:lvl2pPr>
              <a:defRPr lang="en-US" sz="1800"/>
            </a:lvl2pPr>
            <a:lvl3pPr>
              <a:defRPr lang="en-US" sz="1500"/>
            </a:lvl3pPr>
            <a:lvl4pPr>
              <a:defRPr lang="en-US" sz="1350"/>
            </a:lvl4pPr>
            <a:lvl5pPr>
              <a:defRPr lang="en-US" sz="13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773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3887391" y="987428"/>
            <a:ext cx="462915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762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80704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431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0389" y="1620000"/>
            <a:ext cx="3861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611383" y="1653000"/>
            <a:ext cx="3141223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980000"/>
            <a:ext cx="3861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1" y="1620000"/>
            <a:ext cx="3861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0389" y="1980000"/>
            <a:ext cx="3861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0389" y="1620000"/>
            <a:ext cx="3861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7209" y="272371"/>
            <a:ext cx="8690792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416271" y="4969343"/>
            <a:ext cx="2162333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39" indent="0">
              <a:buNone/>
              <a:defRPr/>
            </a:lvl2pPr>
            <a:lvl3pPr marL="402421" indent="0">
              <a:buNone/>
              <a:defRPr/>
            </a:lvl3pPr>
            <a:lvl4pPr marL="608395" indent="0">
              <a:buNone/>
              <a:defRPr/>
            </a:lvl4pPr>
            <a:lvl5pPr marL="80603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26800" y="273600"/>
            <a:ext cx="86913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416271" y="4969343"/>
            <a:ext cx="2162333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39" indent="0">
              <a:buNone/>
              <a:defRPr/>
            </a:lvl2pPr>
            <a:lvl3pPr marL="402421" indent="0">
              <a:buNone/>
              <a:defRPr/>
            </a:lvl3pPr>
            <a:lvl4pPr marL="608395" indent="0">
              <a:buNone/>
              <a:defRPr/>
            </a:lvl4pPr>
            <a:lvl5pPr marL="80603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3755" y="213496"/>
            <a:ext cx="87777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8800" y="3817746"/>
            <a:ext cx="2439865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428626" y="6286500"/>
            <a:ext cx="1171575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121181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073" y="4371921"/>
            <a:ext cx="2439590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05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676" y="2659773"/>
            <a:ext cx="2788033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308905" y="6474400"/>
            <a:ext cx="835096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7956" y="2140287"/>
            <a:ext cx="3416254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07" y="877518"/>
            <a:ext cx="4687219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5166607" y="4628504"/>
            <a:ext cx="3796014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5101739" y="4782075"/>
            <a:ext cx="3796014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4835950" y="4224479"/>
            <a:ext cx="4211744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28296" y="126806"/>
            <a:ext cx="9087410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US" sz="900" b="1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183755" y="213499"/>
            <a:ext cx="8776491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6546504" y="6273383"/>
            <a:ext cx="929953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6481636" y="6426954"/>
            <a:ext cx="929953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1" y="5767565"/>
            <a:ext cx="1278111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6313591" y="5962139"/>
            <a:ext cx="194823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6308968" y="6094200"/>
            <a:ext cx="1031799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7353880" y="6392005"/>
            <a:ext cx="128751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US" sz="900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November 30, 2023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4382" y="559680"/>
            <a:ext cx="8147008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4382" y="1260003"/>
            <a:ext cx="8147008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89362" y="6414223"/>
            <a:ext cx="30861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675" b="0" smtClean="0">
                <a:solidFill>
                  <a:srgbClr val="093C71"/>
                </a:solidFill>
              </a:defRPr>
            </a:lvl1pPr>
          </a:lstStyle>
          <a:p>
            <a:r>
              <a:rPr lang="en-US"/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7639" indent="-197639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2421" indent="-204783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8395" indent="-2059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6034" indent="-197639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10816" indent="-204783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28296" y="126806"/>
            <a:ext cx="9087410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US" sz="900" b="1" dirty="0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183755" y="213499"/>
            <a:ext cx="8776491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6546504" y="6273383"/>
            <a:ext cx="929953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6481636" y="6426954"/>
            <a:ext cx="929953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1" y="5767565"/>
            <a:ext cx="1278111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6313591" y="5962139"/>
            <a:ext cx="194823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6308968" y="6094200"/>
            <a:ext cx="1031799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7353880" y="6392005"/>
            <a:ext cx="128751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US" sz="900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October 26, 2023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4382" y="559680"/>
            <a:ext cx="8147008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4382" y="1260003"/>
            <a:ext cx="8147008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89362" y="6414223"/>
            <a:ext cx="30861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675" b="0" smtClean="0">
                <a:solidFill>
                  <a:srgbClr val="093C71"/>
                </a:solidFill>
              </a:defRPr>
            </a:lvl1pPr>
          </a:lstStyle>
          <a:p>
            <a:r>
              <a:rPr lang="en-US" dirty="0"/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294928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7639" indent="-197639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2421" indent="-204783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8395" indent="-2059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6034" indent="-197639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10816" indent="-204783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ushare.everett.k12.wa.us/docushare/dsweb/Get/Document-139982/Form%20504-4%20Parent-Guardian%20Consent%20for%20Evaluation%20-%20Fillable.pdf" TargetMode="External"/><Relationship Id="rId4" Type="http://schemas.openxmlformats.org/officeDocument/2006/relationships/hyperlink" Target="https://docushare.everett.k12.wa.us/docushare/dsweb/Get/Document-139981/Form%20504-3%20Request%20for%20504%20Determination%20-%20Fillable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tack of books" title="Stack of book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82" y="4297221"/>
            <a:ext cx="3416254" cy="540280"/>
          </a:xfrm>
        </p:spPr>
        <p:txBody>
          <a:bodyPr/>
          <a:lstStyle/>
          <a:p>
            <a:r>
              <a:rPr lang="en-US" sz="2100" noProof="1"/>
              <a:t>November 30, 2023</a:t>
            </a:r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33" y="2820935"/>
            <a:ext cx="4687219" cy="1207759"/>
          </a:xfrm>
        </p:spPr>
        <p:txBody>
          <a:bodyPr/>
          <a:lstStyle/>
          <a:p>
            <a:pPr>
              <a:lnSpc>
                <a:spcPts val="3750"/>
              </a:lnSpc>
            </a:pPr>
            <a:r>
              <a:rPr lang="en-US" dirty="0"/>
              <a:t>District Counselor Meeting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4429682" y="4612117"/>
            <a:ext cx="759619" cy="759619"/>
            <a:chOff x="7950627" y="2930800"/>
            <a:chExt cx="1012825" cy="1012825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2973711" y="5388734"/>
            <a:ext cx="1291078" cy="448824"/>
            <a:chOff x="8642180" y="6426954"/>
            <a:chExt cx="1239937" cy="43104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4973A6-1241-40E2-9AE7-F4CE1B4E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964052">
            <a:off x="4667522" y="3631816"/>
            <a:ext cx="680525" cy="1289417"/>
            <a:chOff x="3358194" y="2575240"/>
            <a:chExt cx="907367" cy="171922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D3BEA36-1813-48D9-A9BC-8461F7E8E666}"/>
                </a:ext>
              </a:extLst>
            </p:cNvPr>
            <p:cNvSpPr/>
            <p:nvPr/>
          </p:nvSpPr>
          <p:spPr>
            <a:xfrm>
              <a:off x="3358194" y="2575240"/>
              <a:ext cx="907367" cy="1719222"/>
            </a:xfrm>
            <a:custGeom>
              <a:avLst/>
              <a:gdLst>
                <a:gd name="connsiteX0" fmla="*/ 912541 w 907367"/>
                <a:gd name="connsiteY0" fmla="*/ 9949 h 1719222"/>
                <a:gd name="connsiteX1" fmla="*/ 9949 w 907367"/>
                <a:gd name="connsiteY1" fmla="*/ 9949 h 1719222"/>
                <a:gd name="connsiteX2" fmla="*/ 9949 w 907367"/>
                <a:gd name="connsiteY2" fmla="*/ 140483 h 1719222"/>
                <a:gd name="connsiteX3" fmla="*/ 121380 w 907367"/>
                <a:gd name="connsiteY3" fmla="*/ 140483 h 1719222"/>
                <a:gd name="connsiteX4" fmla="*/ 121380 w 907367"/>
                <a:gd name="connsiteY4" fmla="*/ 374488 h 1719222"/>
                <a:gd name="connsiteX5" fmla="*/ 121380 w 907367"/>
                <a:gd name="connsiteY5" fmla="*/ 436571 h 1719222"/>
                <a:gd name="connsiteX6" fmla="*/ 121380 w 907367"/>
                <a:gd name="connsiteY6" fmla="*/ 778823 h 1719222"/>
                <a:gd name="connsiteX7" fmla="*/ 121380 w 907367"/>
                <a:gd name="connsiteY7" fmla="*/ 840907 h 1719222"/>
                <a:gd name="connsiteX8" fmla="*/ 121380 w 907367"/>
                <a:gd name="connsiteY8" fmla="*/ 1183159 h 1719222"/>
                <a:gd name="connsiteX9" fmla="*/ 121380 w 907367"/>
                <a:gd name="connsiteY9" fmla="*/ 1245242 h 1719222"/>
                <a:gd name="connsiteX10" fmla="*/ 121380 w 907367"/>
                <a:gd name="connsiteY10" fmla="*/ 1412389 h 1719222"/>
                <a:gd name="connsiteX11" fmla="*/ 471592 w 907367"/>
                <a:gd name="connsiteY11" fmla="*/ 1719620 h 1719222"/>
                <a:gd name="connsiteX12" fmla="*/ 801110 w 907367"/>
                <a:gd name="connsiteY12" fmla="*/ 1413981 h 1719222"/>
                <a:gd name="connsiteX13" fmla="*/ 801110 w 907367"/>
                <a:gd name="connsiteY13" fmla="*/ 140483 h 1719222"/>
                <a:gd name="connsiteX14" fmla="*/ 912541 w 907367"/>
                <a:gd name="connsiteY14" fmla="*/ 140483 h 1719222"/>
                <a:gd name="connsiteX15" fmla="*/ 912541 w 907367"/>
                <a:gd name="connsiteY15" fmla="*/ 9949 h 171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7367" h="1719222">
                  <a:moveTo>
                    <a:pt x="912541" y="9949"/>
                  </a:moveTo>
                  <a:lnTo>
                    <a:pt x="9949" y="9949"/>
                  </a:lnTo>
                  <a:lnTo>
                    <a:pt x="9949" y="140483"/>
                  </a:lnTo>
                  <a:lnTo>
                    <a:pt x="121380" y="140483"/>
                  </a:lnTo>
                  <a:lnTo>
                    <a:pt x="121380" y="374488"/>
                  </a:lnTo>
                  <a:lnTo>
                    <a:pt x="121380" y="436571"/>
                  </a:lnTo>
                  <a:lnTo>
                    <a:pt x="121380" y="778823"/>
                  </a:lnTo>
                  <a:lnTo>
                    <a:pt x="121380" y="840907"/>
                  </a:lnTo>
                  <a:lnTo>
                    <a:pt x="121380" y="1183159"/>
                  </a:lnTo>
                  <a:lnTo>
                    <a:pt x="121380" y="1245242"/>
                  </a:lnTo>
                  <a:lnTo>
                    <a:pt x="121380" y="1412389"/>
                  </a:lnTo>
                  <a:cubicBezTo>
                    <a:pt x="127748" y="1587495"/>
                    <a:pt x="283751" y="1724396"/>
                    <a:pt x="471592" y="1719620"/>
                  </a:cubicBezTo>
                  <a:cubicBezTo>
                    <a:pt x="651474" y="1714844"/>
                    <a:pt x="794742" y="1581127"/>
                    <a:pt x="801110" y="1413981"/>
                  </a:cubicBezTo>
                  <a:lnTo>
                    <a:pt x="801110" y="140483"/>
                  </a:lnTo>
                  <a:lnTo>
                    <a:pt x="912541" y="140483"/>
                  </a:lnTo>
                  <a:lnTo>
                    <a:pt x="912541" y="9949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B172AFF-1EDB-4EE1-B7DB-D773ECB8051E}"/>
                </a:ext>
              </a:extLst>
            </p:cNvPr>
            <p:cNvSpPr/>
            <p:nvPr/>
          </p:nvSpPr>
          <p:spPr>
            <a:xfrm>
              <a:off x="3397593" y="2592353"/>
              <a:ext cx="827773" cy="1687385"/>
            </a:xfrm>
            <a:custGeom>
              <a:avLst/>
              <a:gdLst>
                <a:gd name="connsiteX0" fmla="*/ 820610 w 827773"/>
                <a:gd name="connsiteY0" fmla="*/ 19898 h 1687384"/>
                <a:gd name="connsiteX1" fmla="*/ 19898 w 827773"/>
                <a:gd name="connsiteY1" fmla="*/ 19898 h 1687384"/>
                <a:gd name="connsiteX2" fmla="*/ 19898 w 827773"/>
                <a:gd name="connsiteY2" fmla="*/ 78798 h 1687384"/>
                <a:gd name="connsiteX3" fmla="*/ 118594 w 827773"/>
                <a:gd name="connsiteY3" fmla="*/ 78798 h 1687384"/>
                <a:gd name="connsiteX4" fmla="*/ 118594 w 827773"/>
                <a:gd name="connsiteY4" fmla="*/ 389213 h 1687384"/>
                <a:gd name="connsiteX5" fmla="*/ 118594 w 827773"/>
                <a:gd name="connsiteY5" fmla="*/ 448112 h 1687384"/>
                <a:gd name="connsiteX6" fmla="*/ 118594 w 827773"/>
                <a:gd name="connsiteY6" fmla="*/ 774446 h 1687384"/>
                <a:gd name="connsiteX7" fmla="*/ 118594 w 827773"/>
                <a:gd name="connsiteY7" fmla="*/ 833345 h 1687384"/>
                <a:gd name="connsiteX8" fmla="*/ 118594 w 827773"/>
                <a:gd name="connsiteY8" fmla="*/ 1159679 h 1687384"/>
                <a:gd name="connsiteX9" fmla="*/ 118594 w 827773"/>
                <a:gd name="connsiteY9" fmla="*/ 1218578 h 1687384"/>
                <a:gd name="connsiteX10" fmla="*/ 118594 w 827773"/>
                <a:gd name="connsiteY10" fmla="*/ 1377766 h 1687384"/>
                <a:gd name="connsiteX11" fmla="*/ 429010 w 827773"/>
                <a:gd name="connsiteY11" fmla="*/ 1669078 h 1687384"/>
                <a:gd name="connsiteX12" fmla="*/ 720322 w 827773"/>
                <a:gd name="connsiteY12" fmla="*/ 1377766 h 1687384"/>
                <a:gd name="connsiteX13" fmla="*/ 720322 w 827773"/>
                <a:gd name="connsiteY13" fmla="*/ 78798 h 1687384"/>
                <a:gd name="connsiteX14" fmla="*/ 819018 w 827773"/>
                <a:gd name="connsiteY14" fmla="*/ 78798 h 1687384"/>
                <a:gd name="connsiteX15" fmla="*/ 819018 w 827773"/>
                <a:gd name="connsiteY15" fmla="*/ 19898 h 16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7773" h="1687384">
                  <a:moveTo>
                    <a:pt x="820610" y="19898"/>
                  </a:moveTo>
                  <a:lnTo>
                    <a:pt x="19898" y="19898"/>
                  </a:lnTo>
                  <a:lnTo>
                    <a:pt x="19898" y="78798"/>
                  </a:lnTo>
                  <a:lnTo>
                    <a:pt x="118594" y="78798"/>
                  </a:lnTo>
                  <a:lnTo>
                    <a:pt x="118594" y="389213"/>
                  </a:lnTo>
                  <a:lnTo>
                    <a:pt x="118594" y="448112"/>
                  </a:lnTo>
                  <a:lnTo>
                    <a:pt x="118594" y="774446"/>
                  </a:lnTo>
                  <a:lnTo>
                    <a:pt x="118594" y="833345"/>
                  </a:lnTo>
                  <a:lnTo>
                    <a:pt x="118594" y="1159679"/>
                  </a:lnTo>
                  <a:lnTo>
                    <a:pt x="118594" y="1218578"/>
                  </a:lnTo>
                  <a:lnTo>
                    <a:pt x="118594" y="1377766"/>
                  </a:lnTo>
                  <a:cubicBezTo>
                    <a:pt x="123370" y="1544912"/>
                    <a:pt x="263455" y="1675446"/>
                    <a:pt x="429010" y="1669078"/>
                  </a:cubicBezTo>
                  <a:cubicBezTo>
                    <a:pt x="588197" y="1664303"/>
                    <a:pt x="715546" y="1536953"/>
                    <a:pt x="720322" y="1377766"/>
                  </a:cubicBezTo>
                  <a:lnTo>
                    <a:pt x="720322" y="78798"/>
                  </a:lnTo>
                  <a:lnTo>
                    <a:pt x="819018" y="78798"/>
                  </a:lnTo>
                  <a:lnTo>
                    <a:pt x="819018" y="19898"/>
                  </a:lnTo>
                  <a:close/>
                </a:path>
              </a:pathLst>
            </a:custGeom>
            <a:solidFill>
              <a:srgbClr val="EAE4DC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33233CD-08BD-4C4B-9E60-4299B193563E}"/>
                </a:ext>
              </a:extLst>
            </p:cNvPr>
            <p:cNvSpPr/>
            <p:nvPr/>
          </p:nvSpPr>
          <p:spPr>
            <a:xfrm>
              <a:off x="3793173" y="2693437"/>
              <a:ext cx="79594" cy="79594"/>
            </a:xfrm>
            <a:custGeom>
              <a:avLst/>
              <a:gdLst>
                <a:gd name="connsiteX0" fmla="*/ 35021 w 79593"/>
                <a:gd name="connsiteY0" fmla="*/ 47756 h 79593"/>
                <a:gd name="connsiteX1" fmla="*/ 22286 w 79593"/>
                <a:gd name="connsiteY1" fmla="*/ 60491 h 79593"/>
                <a:gd name="connsiteX2" fmla="*/ 22286 w 79593"/>
                <a:gd name="connsiteY2" fmla="*/ 73226 h 79593"/>
                <a:gd name="connsiteX3" fmla="*/ 35021 w 79593"/>
                <a:gd name="connsiteY3" fmla="*/ 73226 h 79593"/>
                <a:gd name="connsiteX4" fmla="*/ 47756 w 79593"/>
                <a:gd name="connsiteY4" fmla="*/ 60491 h 79593"/>
                <a:gd name="connsiteX5" fmla="*/ 60491 w 79593"/>
                <a:gd name="connsiteY5" fmla="*/ 73226 h 79593"/>
                <a:gd name="connsiteX6" fmla="*/ 73226 w 79593"/>
                <a:gd name="connsiteY6" fmla="*/ 73226 h 79593"/>
                <a:gd name="connsiteX7" fmla="*/ 73226 w 79593"/>
                <a:gd name="connsiteY7" fmla="*/ 60491 h 79593"/>
                <a:gd name="connsiteX8" fmla="*/ 60491 w 79593"/>
                <a:gd name="connsiteY8" fmla="*/ 47756 h 79593"/>
                <a:gd name="connsiteX9" fmla="*/ 73226 w 79593"/>
                <a:gd name="connsiteY9" fmla="*/ 35021 h 79593"/>
                <a:gd name="connsiteX10" fmla="*/ 73226 w 79593"/>
                <a:gd name="connsiteY10" fmla="*/ 22286 h 79593"/>
                <a:gd name="connsiteX11" fmla="*/ 60491 w 79593"/>
                <a:gd name="connsiteY11" fmla="*/ 22286 h 79593"/>
                <a:gd name="connsiteX12" fmla="*/ 47756 w 79593"/>
                <a:gd name="connsiteY12" fmla="*/ 35021 h 79593"/>
                <a:gd name="connsiteX13" fmla="*/ 35021 w 79593"/>
                <a:gd name="connsiteY13" fmla="*/ 22286 h 79593"/>
                <a:gd name="connsiteX14" fmla="*/ 22286 w 79593"/>
                <a:gd name="connsiteY14" fmla="*/ 22286 h 79593"/>
                <a:gd name="connsiteX15" fmla="*/ 22286 w 79593"/>
                <a:gd name="connsiteY15" fmla="*/ 35021 h 79593"/>
                <a:gd name="connsiteX16" fmla="*/ 35021 w 79593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93" h="79593">
                  <a:moveTo>
                    <a:pt x="35021" y="47756"/>
                  </a:moveTo>
                  <a:lnTo>
                    <a:pt x="22286" y="60491"/>
                  </a:lnTo>
                  <a:cubicBezTo>
                    <a:pt x="19102" y="63675"/>
                    <a:pt x="19102" y="70042"/>
                    <a:pt x="22286" y="73226"/>
                  </a:cubicBezTo>
                  <a:cubicBezTo>
                    <a:pt x="25470" y="76410"/>
                    <a:pt x="31837" y="76410"/>
                    <a:pt x="35021" y="73226"/>
                  </a:cubicBezTo>
                  <a:lnTo>
                    <a:pt x="47756" y="60491"/>
                  </a:lnTo>
                  <a:lnTo>
                    <a:pt x="60491" y="73226"/>
                  </a:lnTo>
                  <a:cubicBezTo>
                    <a:pt x="63675" y="76410"/>
                    <a:pt x="70042" y="76410"/>
                    <a:pt x="73226" y="73226"/>
                  </a:cubicBezTo>
                  <a:cubicBezTo>
                    <a:pt x="76410" y="70042"/>
                    <a:pt x="76410" y="63675"/>
                    <a:pt x="73226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5021" y="47756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0090D8F-382E-4E61-9F9C-C3D80AE765F2}"/>
                </a:ext>
              </a:extLst>
            </p:cNvPr>
            <p:cNvSpPr/>
            <p:nvPr/>
          </p:nvSpPr>
          <p:spPr>
            <a:xfrm>
              <a:off x="3583842" y="3213183"/>
              <a:ext cx="461643" cy="923286"/>
            </a:xfrm>
            <a:custGeom>
              <a:avLst/>
              <a:gdLst>
                <a:gd name="connsiteX0" fmla="*/ 449704 w 461642"/>
                <a:gd name="connsiteY0" fmla="*/ 19898 h 923285"/>
                <a:gd name="connsiteX1" fmla="*/ 19898 w 461642"/>
                <a:gd name="connsiteY1" fmla="*/ 19898 h 923285"/>
                <a:gd name="connsiteX2" fmla="*/ 19898 w 461642"/>
                <a:gd name="connsiteY2" fmla="*/ 51736 h 923285"/>
                <a:gd name="connsiteX3" fmla="*/ 72430 w 461642"/>
                <a:gd name="connsiteY3" fmla="*/ 51736 h 923285"/>
                <a:gd name="connsiteX4" fmla="*/ 72430 w 461642"/>
                <a:gd name="connsiteY4" fmla="*/ 218882 h 923285"/>
                <a:gd name="connsiteX5" fmla="*/ 190229 w 461642"/>
                <a:gd name="connsiteY5" fmla="*/ 218882 h 923285"/>
                <a:gd name="connsiteX6" fmla="*/ 190229 w 461642"/>
                <a:gd name="connsiteY6" fmla="*/ 250720 h 923285"/>
                <a:gd name="connsiteX7" fmla="*/ 72430 w 461642"/>
                <a:gd name="connsiteY7" fmla="*/ 250720 h 923285"/>
                <a:gd name="connsiteX8" fmla="*/ 72430 w 461642"/>
                <a:gd name="connsiteY8" fmla="*/ 425826 h 923285"/>
                <a:gd name="connsiteX9" fmla="*/ 190229 w 461642"/>
                <a:gd name="connsiteY9" fmla="*/ 425826 h 923285"/>
                <a:gd name="connsiteX10" fmla="*/ 190229 w 461642"/>
                <a:gd name="connsiteY10" fmla="*/ 457663 h 923285"/>
                <a:gd name="connsiteX11" fmla="*/ 72430 w 461642"/>
                <a:gd name="connsiteY11" fmla="*/ 457663 h 923285"/>
                <a:gd name="connsiteX12" fmla="*/ 72430 w 461642"/>
                <a:gd name="connsiteY12" fmla="*/ 632769 h 923285"/>
                <a:gd name="connsiteX13" fmla="*/ 190229 w 461642"/>
                <a:gd name="connsiteY13" fmla="*/ 632769 h 923285"/>
                <a:gd name="connsiteX14" fmla="*/ 190229 w 461642"/>
                <a:gd name="connsiteY14" fmla="*/ 664607 h 923285"/>
                <a:gd name="connsiteX15" fmla="*/ 72430 w 461642"/>
                <a:gd name="connsiteY15" fmla="*/ 664607 h 923285"/>
                <a:gd name="connsiteX16" fmla="*/ 72430 w 461642"/>
                <a:gd name="connsiteY16" fmla="*/ 750568 h 923285"/>
                <a:gd name="connsiteX17" fmla="*/ 239577 w 461642"/>
                <a:gd name="connsiteY17" fmla="*/ 906571 h 923285"/>
                <a:gd name="connsiteX18" fmla="*/ 395580 w 461642"/>
                <a:gd name="connsiteY18" fmla="*/ 750568 h 923285"/>
                <a:gd name="connsiteX19" fmla="*/ 395580 w 461642"/>
                <a:gd name="connsiteY19" fmla="*/ 51736 h 923285"/>
                <a:gd name="connsiteX20" fmla="*/ 448112 w 461642"/>
                <a:gd name="connsiteY20" fmla="*/ 51736 h 923285"/>
                <a:gd name="connsiteX21" fmla="*/ 448112 w 461642"/>
                <a:gd name="connsiteY21" fmla="*/ 19898 h 9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1642" h="923285">
                  <a:moveTo>
                    <a:pt x="449704" y="19898"/>
                  </a:moveTo>
                  <a:lnTo>
                    <a:pt x="19898" y="19898"/>
                  </a:lnTo>
                  <a:lnTo>
                    <a:pt x="19898" y="51736"/>
                  </a:lnTo>
                  <a:lnTo>
                    <a:pt x="72430" y="51736"/>
                  </a:lnTo>
                  <a:lnTo>
                    <a:pt x="72430" y="218882"/>
                  </a:lnTo>
                  <a:lnTo>
                    <a:pt x="190229" y="218882"/>
                  </a:lnTo>
                  <a:lnTo>
                    <a:pt x="190229" y="250720"/>
                  </a:lnTo>
                  <a:lnTo>
                    <a:pt x="72430" y="250720"/>
                  </a:lnTo>
                  <a:lnTo>
                    <a:pt x="72430" y="425826"/>
                  </a:lnTo>
                  <a:lnTo>
                    <a:pt x="190229" y="425826"/>
                  </a:lnTo>
                  <a:lnTo>
                    <a:pt x="190229" y="457663"/>
                  </a:lnTo>
                  <a:lnTo>
                    <a:pt x="72430" y="457663"/>
                  </a:lnTo>
                  <a:lnTo>
                    <a:pt x="72430" y="632769"/>
                  </a:lnTo>
                  <a:lnTo>
                    <a:pt x="190229" y="632769"/>
                  </a:lnTo>
                  <a:lnTo>
                    <a:pt x="190229" y="664607"/>
                  </a:lnTo>
                  <a:lnTo>
                    <a:pt x="72430" y="664607"/>
                  </a:lnTo>
                  <a:lnTo>
                    <a:pt x="72430" y="750568"/>
                  </a:lnTo>
                  <a:cubicBezTo>
                    <a:pt x="75614" y="839713"/>
                    <a:pt x="150432" y="909755"/>
                    <a:pt x="239577" y="906571"/>
                  </a:cubicBezTo>
                  <a:cubicBezTo>
                    <a:pt x="325538" y="903388"/>
                    <a:pt x="393988" y="834937"/>
                    <a:pt x="395580" y="750568"/>
                  </a:cubicBezTo>
                  <a:lnTo>
                    <a:pt x="395580" y="51736"/>
                  </a:lnTo>
                  <a:lnTo>
                    <a:pt x="448112" y="51736"/>
                  </a:lnTo>
                  <a:lnTo>
                    <a:pt x="448112" y="19898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75B0CD0-B06F-47AC-B94A-E99CDA848FCB}"/>
                </a:ext>
              </a:extLst>
            </p:cNvPr>
            <p:cNvSpPr/>
            <p:nvPr/>
          </p:nvSpPr>
          <p:spPr>
            <a:xfrm>
              <a:off x="3561556" y="2928238"/>
              <a:ext cx="270618" cy="270618"/>
            </a:xfrm>
            <a:custGeom>
              <a:avLst/>
              <a:gdLst>
                <a:gd name="connsiteX0" fmla="*/ 265047 w 270618"/>
                <a:gd name="connsiteY0" fmla="*/ 142473 h 270618"/>
                <a:gd name="connsiteX1" fmla="*/ 142473 w 270618"/>
                <a:gd name="connsiteY1" fmla="*/ 265047 h 270618"/>
                <a:gd name="connsiteX2" fmla="*/ 19898 w 270618"/>
                <a:gd name="connsiteY2" fmla="*/ 142473 h 270618"/>
                <a:gd name="connsiteX3" fmla="*/ 142473 w 270618"/>
                <a:gd name="connsiteY3" fmla="*/ 19898 h 270618"/>
                <a:gd name="connsiteX4" fmla="*/ 265047 w 270618"/>
                <a:gd name="connsiteY4" fmla="*/ 142473 h 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18" h="270618">
                  <a:moveTo>
                    <a:pt x="265047" y="142473"/>
                  </a:moveTo>
                  <a:cubicBezTo>
                    <a:pt x="265047" y="210168"/>
                    <a:pt x="210168" y="265047"/>
                    <a:pt x="142473" y="265047"/>
                  </a:cubicBezTo>
                  <a:cubicBezTo>
                    <a:pt x="74777" y="265047"/>
                    <a:pt x="19898" y="210168"/>
                    <a:pt x="19898" y="142473"/>
                  </a:cubicBezTo>
                  <a:cubicBezTo>
                    <a:pt x="19898" y="74777"/>
                    <a:pt x="74777" y="19898"/>
                    <a:pt x="142473" y="19898"/>
                  </a:cubicBezTo>
                  <a:cubicBezTo>
                    <a:pt x="210168" y="19898"/>
                    <a:pt x="265047" y="74777"/>
                    <a:pt x="265047" y="142473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19E82CA-A3A1-49A9-B6CD-F0D02E0EE23B}"/>
                </a:ext>
              </a:extLst>
            </p:cNvPr>
            <p:cNvSpPr/>
            <p:nvPr/>
          </p:nvSpPr>
          <p:spPr>
            <a:xfrm>
              <a:off x="3846501" y="2885258"/>
              <a:ext cx="254700" cy="254700"/>
            </a:xfrm>
            <a:custGeom>
              <a:avLst/>
              <a:gdLst>
                <a:gd name="connsiteX0" fmla="*/ 239577 w 254699"/>
                <a:gd name="connsiteY0" fmla="*/ 129738 h 254699"/>
                <a:gd name="connsiteX1" fmla="*/ 129738 w 254699"/>
                <a:gd name="connsiteY1" fmla="*/ 239577 h 254699"/>
                <a:gd name="connsiteX2" fmla="*/ 19898 w 254699"/>
                <a:gd name="connsiteY2" fmla="*/ 129738 h 254699"/>
                <a:gd name="connsiteX3" fmla="*/ 129738 w 254699"/>
                <a:gd name="connsiteY3" fmla="*/ 19898 h 254699"/>
                <a:gd name="connsiteX4" fmla="*/ 239577 w 254699"/>
                <a:gd name="connsiteY4" fmla="*/ 129738 h 2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9" h="254699">
                  <a:moveTo>
                    <a:pt x="239577" y="129738"/>
                  </a:moveTo>
                  <a:cubicBezTo>
                    <a:pt x="239577" y="190400"/>
                    <a:pt x="190400" y="239577"/>
                    <a:pt x="129738" y="239577"/>
                  </a:cubicBezTo>
                  <a:cubicBezTo>
                    <a:pt x="69075" y="239577"/>
                    <a:pt x="19898" y="190400"/>
                    <a:pt x="19898" y="129738"/>
                  </a:cubicBezTo>
                  <a:cubicBezTo>
                    <a:pt x="19898" y="69075"/>
                    <a:pt x="69075" y="19898"/>
                    <a:pt x="129738" y="19898"/>
                  </a:cubicBezTo>
                  <a:cubicBezTo>
                    <a:pt x="190400" y="19898"/>
                    <a:pt x="239577" y="69075"/>
                    <a:pt x="239577" y="129738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120B5B2-40A5-4A44-B0B2-57900E382C59}"/>
                </a:ext>
              </a:extLst>
            </p:cNvPr>
            <p:cNvSpPr/>
            <p:nvPr/>
          </p:nvSpPr>
          <p:spPr>
            <a:xfrm>
              <a:off x="3607720" y="2692641"/>
              <a:ext cx="143268" cy="143269"/>
            </a:xfrm>
            <a:custGeom>
              <a:avLst/>
              <a:gdLst>
                <a:gd name="connsiteX0" fmla="*/ 131329 w 143268"/>
                <a:gd name="connsiteY0" fmla="*/ 75614 h 143268"/>
                <a:gd name="connsiteX1" fmla="*/ 75614 w 143268"/>
                <a:gd name="connsiteY1" fmla="*/ 131329 h 143268"/>
                <a:gd name="connsiteX2" fmla="*/ 19898 w 143268"/>
                <a:gd name="connsiteY2" fmla="*/ 75614 h 143268"/>
                <a:gd name="connsiteX3" fmla="*/ 75614 w 143268"/>
                <a:gd name="connsiteY3" fmla="*/ 19898 h 143268"/>
                <a:gd name="connsiteX4" fmla="*/ 131329 w 143268"/>
                <a:gd name="connsiteY4" fmla="*/ 75614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8" h="143268">
                  <a:moveTo>
                    <a:pt x="131329" y="75614"/>
                  </a:moveTo>
                  <a:cubicBezTo>
                    <a:pt x="131329" y="106385"/>
                    <a:pt x="106385" y="131329"/>
                    <a:pt x="75614" y="131329"/>
                  </a:cubicBezTo>
                  <a:cubicBezTo>
                    <a:pt x="44843" y="131329"/>
                    <a:pt x="19898" y="106385"/>
                    <a:pt x="19898" y="75614"/>
                  </a:cubicBezTo>
                  <a:cubicBezTo>
                    <a:pt x="19898" y="44843"/>
                    <a:pt x="44843" y="19898"/>
                    <a:pt x="75614" y="19898"/>
                  </a:cubicBezTo>
                  <a:cubicBezTo>
                    <a:pt x="106385" y="19898"/>
                    <a:pt x="131329" y="44843"/>
                    <a:pt x="131329" y="75614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7EC29BA-6FAD-4A61-BAD9-141F30CCEF6E}"/>
                </a:ext>
              </a:extLst>
            </p:cNvPr>
            <p:cNvSpPr/>
            <p:nvPr/>
          </p:nvSpPr>
          <p:spPr>
            <a:xfrm>
              <a:off x="3926095" y="2714927"/>
              <a:ext cx="159187" cy="159187"/>
            </a:xfrm>
            <a:custGeom>
              <a:avLst/>
              <a:gdLst>
                <a:gd name="connsiteX0" fmla="*/ 147248 w 159187"/>
                <a:gd name="connsiteY0" fmla="*/ 83573 h 159187"/>
                <a:gd name="connsiteX1" fmla="*/ 83573 w 159187"/>
                <a:gd name="connsiteY1" fmla="*/ 147248 h 159187"/>
                <a:gd name="connsiteX2" fmla="*/ 19898 w 159187"/>
                <a:gd name="connsiteY2" fmla="*/ 83573 h 159187"/>
                <a:gd name="connsiteX3" fmla="*/ 83573 w 159187"/>
                <a:gd name="connsiteY3" fmla="*/ 19898 h 159187"/>
                <a:gd name="connsiteX4" fmla="*/ 147248 w 159187"/>
                <a:gd name="connsiteY4" fmla="*/ 83573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7" h="159187">
                  <a:moveTo>
                    <a:pt x="147248" y="83573"/>
                  </a:moveTo>
                  <a:cubicBezTo>
                    <a:pt x="147248" y="118740"/>
                    <a:pt x="118740" y="147248"/>
                    <a:pt x="83573" y="147248"/>
                  </a:cubicBezTo>
                  <a:cubicBezTo>
                    <a:pt x="48407" y="147248"/>
                    <a:pt x="19898" y="118740"/>
                    <a:pt x="19898" y="83573"/>
                  </a:cubicBezTo>
                  <a:cubicBezTo>
                    <a:pt x="19898" y="48407"/>
                    <a:pt x="48407" y="19898"/>
                    <a:pt x="83573" y="19898"/>
                  </a:cubicBezTo>
                  <a:cubicBezTo>
                    <a:pt x="118740" y="19898"/>
                    <a:pt x="147248" y="48407"/>
                    <a:pt x="147248" y="83573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8C22F0D-72B8-4B94-AC84-A66867AD12B1}"/>
                </a:ext>
              </a:extLst>
            </p:cNvPr>
            <p:cNvSpPr/>
            <p:nvPr/>
          </p:nvSpPr>
          <p:spPr>
            <a:xfrm>
              <a:off x="3758948" y="2819991"/>
              <a:ext cx="127350" cy="127350"/>
            </a:xfrm>
            <a:custGeom>
              <a:avLst/>
              <a:gdLst>
                <a:gd name="connsiteX0" fmla="*/ 118594 w 127349"/>
                <a:gd name="connsiteY0" fmla="*/ 69246 h 127349"/>
                <a:gd name="connsiteX1" fmla="*/ 69246 w 127349"/>
                <a:gd name="connsiteY1" fmla="*/ 118594 h 127349"/>
                <a:gd name="connsiteX2" fmla="*/ 19898 w 127349"/>
                <a:gd name="connsiteY2" fmla="*/ 69246 h 127349"/>
                <a:gd name="connsiteX3" fmla="*/ 69246 w 127349"/>
                <a:gd name="connsiteY3" fmla="*/ 19898 h 127349"/>
                <a:gd name="connsiteX4" fmla="*/ 118594 w 127349"/>
                <a:gd name="connsiteY4" fmla="*/ 69246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49" h="127349">
                  <a:moveTo>
                    <a:pt x="118594" y="69246"/>
                  </a:moveTo>
                  <a:cubicBezTo>
                    <a:pt x="118594" y="96501"/>
                    <a:pt x="96501" y="118594"/>
                    <a:pt x="69246" y="118594"/>
                  </a:cubicBezTo>
                  <a:cubicBezTo>
                    <a:pt x="41992" y="118594"/>
                    <a:pt x="19898" y="96501"/>
                    <a:pt x="19898" y="69246"/>
                  </a:cubicBezTo>
                  <a:cubicBezTo>
                    <a:pt x="19898" y="41992"/>
                    <a:pt x="41992" y="19898"/>
                    <a:pt x="69246" y="19898"/>
                  </a:cubicBezTo>
                  <a:cubicBezTo>
                    <a:pt x="96501" y="19898"/>
                    <a:pt x="118594" y="41992"/>
                    <a:pt x="118594" y="69246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F98EB3F-2BB4-4C6A-8CBA-6FB19A314A7B}"/>
                </a:ext>
              </a:extLst>
            </p:cNvPr>
            <p:cNvSpPr/>
            <p:nvPr/>
          </p:nvSpPr>
          <p:spPr>
            <a:xfrm>
              <a:off x="3534494" y="2831134"/>
              <a:ext cx="111431" cy="111431"/>
            </a:xfrm>
            <a:custGeom>
              <a:avLst/>
              <a:gdLst>
                <a:gd name="connsiteX0" fmla="*/ 105859 w 111431"/>
                <a:gd name="connsiteY0" fmla="*/ 62879 h 111431"/>
                <a:gd name="connsiteX1" fmla="*/ 62879 w 111431"/>
                <a:gd name="connsiteY1" fmla="*/ 105860 h 111431"/>
                <a:gd name="connsiteX2" fmla="*/ 19898 w 111431"/>
                <a:gd name="connsiteY2" fmla="*/ 62879 h 111431"/>
                <a:gd name="connsiteX3" fmla="*/ 62879 w 111431"/>
                <a:gd name="connsiteY3" fmla="*/ 19898 h 111431"/>
                <a:gd name="connsiteX4" fmla="*/ 105859 w 111431"/>
                <a:gd name="connsiteY4" fmla="*/ 62879 h 1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31" h="111431">
                  <a:moveTo>
                    <a:pt x="105859" y="62879"/>
                  </a:moveTo>
                  <a:cubicBezTo>
                    <a:pt x="105859" y="86616"/>
                    <a:pt x="86616" y="105860"/>
                    <a:pt x="62879" y="105860"/>
                  </a:cubicBezTo>
                  <a:cubicBezTo>
                    <a:pt x="39141" y="105860"/>
                    <a:pt x="19898" y="86616"/>
                    <a:pt x="19898" y="62879"/>
                  </a:cubicBezTo>
                  <a:cubicBezTo>
                    <a:pt x="19898" y="39141"/>
                    <a:pt x="39141" y="19898"/>
                    <a:pt x="62879" y="19898"/>
                  </a:cubicBezTo>
                  <a:cubicBezTo>
                    <a:pt x="86616" y="19898"/>
                    <a:pt x="105859" y="39141"/>
                    <a:pt x="105859" y="62879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37A6820-2D1C-4A38-8290-7361298C7B06}"/>
                </a:ext>
              </a:extLst>
            </p:cNvPr>
            <p:cNvGrpSpPr/>
            <p:nvPr/>
          </p:nvGrpSpPr>
          <p:grpSpPr>
            <a:xfrm>
              <a:off x="3817847" y="3307104"/>
              <a:ext cx="119391" cy="667051"/>
              <a:chOff x="3817847" y="3307104"/>
              <a:chExt cx="119391" cy="66705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01CC265-0A71-46D0-8AD3-CCE5A4B26AB1}"/>
                  </a:ext>
                </a:extLst>
              </p:cNvPr>
              <p:cNvSpPr/>
              <p:nvPr/>
            </p:nvSpPr>
            <p:spPr>
              <a:xfrm>
                <a:off x="3817847" y="3757603"/>
                <a:ext cx="111431" cy="95512"/>
              </a:xfrm>
              <a:custGeom>
                <a:avLst/>
                <a:gdLst>
                  <a:gd name="connsiteX0" fmla="*/ 74022 w 111431"/>
                  <a:gd name="connsiteY0" fmla="*/ 88349 h 95512"/>
                  <a:gd name="connsiteX1" fmla="*/ 72430 w 111431"/>
                  <a:gd name="connsiteY1" fmla="*/ 62879 h 95512"/>
                  <a:gd name="connsiteX2" fmla="*/ 81981 w 111431"/>
                  <a:gd name="connsiteY2" fmla="*/ 59695 h 95512"/>
                  <a:gd name="connsiteX3" fmla="*/ 86757 w 111431"/>
                  <a:gd name="connsiteY3" fmla="*/ 48552 h 95512"/>
                  <a:gd name="connsiteX4" fmla="*/ 83573 w 111431"/>
                  <a:gd name="connsiteY4" fmla="*/ 39001 h 95512"/>
                  <a:gd name="connsiteX5" fmla="*/ 77206 w 111431"/>
                  <a:gd name="connsiteY5" fmla="*/ 35817 h 95512"/>
                  <a:gd name="connsiteX6" fmla="*/ 70838 w 111431"/>
                  <a:gd name="connsiteY6" fmla="*/ 39001 h 95512"/>
                  <a:gd name="connsiteX7" fmla="*/ 66063 w 111431"/>
                  <a:gd name="connsiteY7" fmla="*/ 53328 h 95512"/>
                  <a:gd name="connsiteX8" fmla="*/ 54920 w 111431"/>
                  <a:gd name="connsiteY8" fmla="*/ 78798 h 95512"/>
                  <a:gd name="connsiteX9" fmla="*/ 37409 w 111431"/>
                  <a:gd name="connsiteY9" fmla="*/ 86757 h 95512"/>
                  <a:gd name="connsiteX10" fmla="*/ 24674 w 111431"/>
                  <a:gd name="connsiteY10" fmla="*/ 83573 h 95512"/>
                  <a:gd name="connsiteX11" fmla="*/ 15123 w 111431"/>
                  <a:gd name="connsiteY11" fmla="*/ 72430 h 95512"/>
                  <a:gd name="connsiteX12" fmla="*/ 11939 w 111431"/>
                  <a:gd name="connsiteY12" fmla="*/ 51736 h 95512"/>
                  <a:gd name="connsiteX13" fmla="*/ 18307 w 111431"/>
                  <a:gd name="connsiteY13" fmla="*/ 26266 h 95512"/>
                  <a:gd name="connsiteX14" fmla="*/ 37409 w 111431"/>
                  <a:gd name="connsiteY14" fmla="*/ 15123 h 95512"/>
                  <a:gd name="connsiteX15" fmla="*/ 39001 w 111431"/>
                  <a:gd name="connsiteY15" fmla="*/ 40593 h 95512"/>
                  <a:gd name="connsiteX16" fmla="*/ 31042 w 111431"/>
                  <a:gd name="connsiteY16" fmla="*/ 45368 h 95512"/>
                  <a:gd name="connsiteX17" fmla="*/ 27858 w 111431"/>
                  <a:gd name="connsiteY17" fmla="*/ 54920 h 95512"/>
                  <a:gd name="connsiteX18" fmla="*/ 29450 w 111431"/>
                  <a:gd name="connsiteY18" fmla="*/ 61287 h 95512"/>
                  <a:gd name="connsiteX19" fmla="*/ 34225 w 111431"/>
                  <a:gd name="connsiteY19" fmla="*/ 62879 h 95512"/>
                  <a:gd name="connsiteX20" fmla="*/ 37409 w 111431"/>
                  <a:gd name="connsiteY20" fmla="*/ 61287 h 95512"/>
                  <a:gd name="connsiteX21" fmla="*/ 40593 w 111431"/>
                  <a:gd name="connsiteY21" fmla="*/ 51736 h 95512"/>
                  <a:gd name="connsiteX22" fmla="*/ 48552 w 111431"/>
                  <a:gd name="connsiteY22" fmla="*/ 26266 h 95512"/>
                  <a:gd name="connsiteX23" fmla="*/ 58103 w 111431"/>
                  <a:gd name="connsiteY23" fmla="*/ 15123 h 95512"/>
                  <a:gd name="connsiteX24" fmla="*/ 70838 w 111431"/>
                  <a:gd name="connsiteY24" fmla="*/ 11939 h 95512"/>
                  <a:gd name="connsiteX25" fmla="*/ 86757 w 111431"/>
                  <a:gd name="connsiteY25" fmla="*/ 16715 h 95512"/>
                  <a:gd name="connsiteX26" fmla="*/ 97900 w 111431"/>
                  <a:gd name="connsiteY26" fmla="*/ 29450 h 95512"/>
                  <a:gd name="connsiteX27" fmla="*/ 101084 w 111431"/>
                  <a:gd name="connsiteY27" fmla="*/ 50144 h 95512"/>
                  <a:gd name="connsiteX28" fmla="*/ 93125 w 111431"/>
                  <a:gd name="connsiteY28" fmla="*/ 80390 h 95512"/>
                  <a:gd name="connsiteX29" fmla="*/ 74022 w 111431"/>
                  <a:gd name="connsiteY29" fmla="*/ 8834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1431" h="95512">
                    <a:moveTo>
                      <a:pt x="74022" y="88349"/>
                    </a:moveTo>
                    <a:lnTo>
                      <a:pt x="72430" y="62879"/>
                    </a:lnTo>
                    <a:cubicBezTo>
                      <a:pt x="77206" y="62879"/>
                      <a:pt x="80390" y="61287"/>
                      <a:pt x="81981" y="59695"/>
                    </a:cubicBezTo>
                    <a:cubicBezTo>
                      <a:pt x="85165" y="56512"/>
                      <a:pt x="86757" y="53328"/>
                      <a:pt x="86757" y="48552"/>
                    </a:cubicBezTo>
                    <a:cubicBezTo>
                      <a:pt x="86757" y="45368"/>
                      <a:pt x="85165" y="42185"/>
                      <a:pt x="83573" y="39001"/>
                    </a:cubicBezTo>
                    <a:cubicBezTo>
                      <a:pt x="81981" y="37409"/>
                      <a:pt x="80390" y="35817"/>
                      <a:pt x="77206" y="35817"/>
                    </a:cubicBezTo>
                    <a:cubicBezTo>
                      <a:pt x="75614" y="35817"/>
                      <a:pt x="72430" y="37409"/>
                      <a:pt x="70838" y="39001"/>
                    </a:cubicBezTo>
                    <a:cubicBezTo>
                      <a:pt x="69246" y="40593"/>
                      <a:pt x="67655" y="45368"/>
                      <a:pt x="66063" y="53328"/>
                    </a:cubicBezTo>
                    <a:cubicBezTo>
                      <a:pt x="62879" y="64471"/>
                      <a:pt x="59695" y="74022"/>
                      <a:pt x="54920" y="78798"/>
                    </a:cubicBezTo>
                    <a:cubicBezTo>
                      <a:pt x="50144" y="83573"/>
                      <a:pt x="45368" y="86757"/>
                      <a:pt x="37409" y="86757"/>
                    </a:cubicBezTo>
                    <a:cubicBezTo>
                      <a:pt x="32633" y="86757"/>
                      <a:pt x="29450" y="85165"/>
                      <a:pt x="24674" y="83573"/>
                    </a:cubicBezTo>
                    <a:cubicBezTo>
                      <a:pt x="19898" y="80390"/>
                      <a:pt x="18307" y="77206"/>
                      <a:pt x="15123" y="72430"/>
                    </a:cubicBezTo>
                    <a:cubicBezTo>
                      <a:pt x="13531" y="67655"/>
                      <a:pt x="11939" y="59695"/>
                      <a:pt x="11939" y="51736"/>
                    </a:cubicBezTo>
                    <a:cubicBezTo>
                      <a:pt x="11939" y="40593"/>
                      <a:pt x="13531" y="32633"/>
                      <a:pt x="18307" y="26266"/>
                    </a:cubicBezTo>
                    <a:cubicBezTo>
                      <a:pt x="23082" y="19898"/>
                      <a:pt x="29450" y="16715"/>
                      <a:pt x="37409" y="15123"/>
                    </a:cubicBezTo>
                    <a:lnTo>
                      <a:pt x="39001" y="40593"/>
                    </a:lnTo>
                    <a:cubicBezTo>
                      <a:pt x="35817" y="40593"/>
                      <a:pt x="32633" y="42185"/>
                      <a:pt x="31042" y="45368"/>
                    </a:cubicBezTo>
                    <a:cubicBezTo>
                      <a:pt x="29450" y="46960"/>
                      <a:pt x="27858" y="50144"/>
                      <a:pt x="27858" y="54920"/>
                    </a:cubicBezTo>
                    <a:cubicBezTo>
                      <a:pt x="27858" y="58103"/>
                      <a:pt x="27858" y="59695"/>
                      <a:pt x="29450" y="61287"/>
                    </a:cubicBezTo>
                    <a:cubicBezTo>
                      <a:pt x="31042" y="62879"/>
                      <a:pt x="32633" y="62879"/>
                      <a:pt x="34225" y="62879"/>
                    </a:cubicBezTo>
                    <a:cubicBezTo>
                      <a:pt x="35817" y="62879"/>
                      <a:pt x="37409" y="62879"/>
                      <a:pt x="37409" y="61287"/>
                    </a:cubicBezTo>
                    <a:cubicBezTo>
                      <a:pt x="39001" y="59695"/>
                      <a:pt x="39001" y="56512"/>
                      <a:pt x="40593" y="51736"/>
                    </a:cubicBezTo>
                    <a:cubicBezTo>
                      <a:pt x="43776" y="40593"/>
                      <a:pt x="45368" y="31042"/>
                      <a:pt x="48552" y="26266"/>
                    </a:cubicBezTo>
                    <a:cubicBezTo>
                      <a:pt x="51736" y="21490"/>
                      <a:pt x="54920" y="16715"/>
                      <a:pt x="58103" y="15123"/>
                    </a:cubicBezTo>
                    <a:cubicBezTo>
                      <a:pt x="61287" y="13531"/>
                      <a:pt x="66063" y="11939"/>
                      <a:pt x="70838" y="11939"/>
                    </a:cubicBezTo>
                    <a:cubicBezTo>
                      <a:pt x="77206" y="11939"/>
                      <a:pt x="81981" y="13531"/>
                      <a:pt x="86757" y="16715"/>
                    </a:cubicBezTo>
                    <a:cubicBezTo>
                      <a:pt x="91533" y="19898"/>
                      <a:pt x="94716" y="24674"/>
                      <a:pt x="97900" y="29450"/>
                    </a:cubicBezTo>
                    <a:cubicBezTo>
                      <a:pt x="101084" y="34225"/>
                      <a:pt x="101084" y="42185"/>
                      <a:pt x="101084" y="50144"/>
                    </a:cubicBezTo>
                    <a:cubicBezTo>
                      <a:pt x="101084" y="64471"/>
                      <a:pt x="97900" y="75614"/>
                      <a:pt x="93125" y="80390"/>
                    </a:cubicBezTo>
                    <a:cubicBezTo>
                      <a:pt x="89941" y="83573"/>
                      <a:pt x="81981" y="86757"/>
                      <a:pt x="74022" y="88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0F89925-D246-410A-B202-A364778BDDFE}"/>
                  </a:ext>
                </a:extLst>
              </p:cNvPr>
              <p:cNvSpPr/>
              <p:nvPr/>
            </p:nvSpPr>
            <p:spPr>
              <a:xfrm>
                <a:off x="3843317" y="3673234"/>
                <a:ext cx="79594" cy="95512"/>
              </a:xfrm>
              <a:custGeom>
                <a:avLst/>
                <a:gdLst>
                  <a:gd name="connsiteX0" fmla="*/ 51736 w 79593"/>
                  <a:gd name="connsiteY0" fmla="*/ 34225 h 95512"/>
                  <a:gd name="connsiteX1" fmla="*/ 54920 w 79593"/>
                  <a:gd name="connsiteY1" fmla="*/ 11939 h 95512"/>
                  <a:gd name="connsiteX2" fmla="*/ 67655 w 79593"/>
                  <a:gd name="connsiteY2" fmla="*/ 18307 h 95512"/>
                  <a:gd name="connsiteX3" fmla="*/ 75614 w 79593"/>
                  <a:gd name="connsiteY3" fmla="*/ 29450 h 95512"/>
                  <a:gd name="connsiteX4" fmla="*/ 78798 w 79593"/>
                  <a:gd name="connsiteY4" fmla="*/ 46960 h 95512"/>
                  <a:gd name="connsiteX5" fmla="*/ 77206 w 79593"/>
                  <a:gd name="connsiteY5" fmla="*/ 62879 h 95512"/>
                  <a:gd name="connsiteX6" fmla="*/ 70838 w 79593"/>
                  <a:gd name="connsiteY6" fmla="*/ 74022 h 95512"/>
                  <a:gd name="connsiteX7" fmla="*/ 61287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9450 w 79593"/>
                  <a:gd name="connsiteY17" fmla="*/ 46960 h 95512"/>
                  <a:gd name="connsiteX18" fmla="*/ 34225 w 79593"/>
                  <a:gd name="connsiteY18" fmla="*/ 56511 h 95512"/>
                  <a:gd name="connsiteX19" fmla="*/ 46960 w 79593"/>
                  <a:gd name="connsiteY19" fmla="*/ 59695 h 95512"/>
                  <a:gd name="connsiteX20" fmla="*/ 58103 w 79593"/>
                  <a:gd name="connsiteY20" fmla="*/ 56511 h 95512"/>
                  <a:gd name="connsiteX21" fmla="*/ 62879 w 79593"/>
                  <a:gd name="connsiteY21" fmla="*/ 46960 h 95512"/>
                  <a:gd name="connsiteX22" fmla="*/ 59695 w 79593"/>
                  <a:gd name="connsiteY22" fmla="*/ 39001 h 95512"/>
                  <a:gd name="connsiteX23" fmla="*/ 51736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1736" y="34225"/>
                    </a:moveTo>
                    <a:lnTo>
                      <a:pt x="54920" y="11939"/>
                    </a:lnTo>
                    <a:cubicBezTo>
                      <a:pt x="59695" y="13531"/>
                      <a:pt x="64471" y="15123"/>
                      <a:pt x="67655" y="18307"/>
                    </a:cubicBezTo>
                    <a:cubicBezTo>
                      <a:pt x="70838" y="21490"/>
                      <a:pt x="74022" y="24674"/>
                      <a:pt x="75614" y="29450"/>
                    </a:cubicBezTo>
                    <a:cubicBezTo>
                      <a:pt x="77206" y="34225"/>
                      <a:pt x="78798" y="39001"/>
                      <a:pt x="78798" y="46960"/>
                    </a:cubicBezTo>
                    <a:cubicBezTo>
                      <a:pt x="78798" y="53328"/>
                      <a:pt x="78798" y="59695"/>
                      <a:pt x="77206" y="62879"/>
                    </a:cubicBezTo>
                    <a:cubicBezTo>
                      <a:pt x="75614" y="67655"/>
                      <a:pt x="74022" y="70838"/>
                      <a:pt x="70838" y="74022"/>
                    </a:cubicBezTo>
                    <a:cubicBezTo>
                      <a:pt x="67655" y="77206"/>
                      <a:pt x="64471" y="80389"/>
                      <a:pt x="61287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89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1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1" y="39001"/>
                      <a:pt x="29450" y="40593"/>
                    </a:cubicBezTo>
                    <a:cubicBezTo>
                      <a:pt x="29450" y="42185"/>
                      <a:pt x="29450" y="43776"/>
                      <a:pt x="29450" y="46960"/>
                    </a:cubicBezTo>
                    <a:cubicBezTo>
                      <a:pt x="29450" y="51736"/>
                      <a:pt x="31041" y="54920"/>
                      <a:pt x="34225" y="56511"/>
                    </a:cubicBezTo>
                    <a:cubicBezTo>
                      <a:pt x="37409" y="59695"/>
                      <a:pt x="42185" y="59695"/>
                      <a:pt x="46960" y="59695"/>
                    </a:cubicBezTo>
                    <a:cubicBezTo>
                      <a:pt x="51736" y="59695"/>
                      <a:pt x="56511" y="58103"/>
                      <a:pt x="58103" y="56511"/>
                    </a:cubicBezTo>
                    <a:cubicBezTo>
                      <a:pt x="61287" y="53328"/>
                      <a:pt x="62879" y="50144"/>
                      <a:pt x="62879" y="46960"/>
                    </a:cubicBezTo>
                    <a:cubicBezTo>
                      <a:pt x="62879" y="43776"/>
                      <a:pt x="61287" y="40593"/>
                      <a:pt x="59695" y="39001"/>
                    </a:cubicBezTo>
                    <a:cubicBezTo>
                      <a:pt x="58103" y="37409"/>
                      <a:pt x="56511" y="35817"/>
                      <a:pt x="51736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EFE42AE-65A3-4729-8FB9-808C5AC03F82}"/>
                  </a:ext>
                </a:extLst>
              </p:cNvPr>
              <p:cNvSpPr/>
              <p:nvPr/>
            </p:nvSpPr>
            <p:spPr>
              <a:xfrm>
                <a:off x="3821031" y="3636621"/>
                <a:ext cx="111431" cy="47756"/>
              </a:xfrm>
              <a:custGeom>
                <a:avLst/>
                <a:gdLst>
                  <a:gd name="connsiteX0" fmla="*/ 11939 w 111431"/>
                  <a:gd name="connsiteY0" fmla="*/ 35817 h 47756"/>
                  <a:gd name="connsiteX1" fmla="*/ 11939 w 111431"/>
                  <a:gd name="connsiteY1" fmla="*/ 11939 h 47756"/>
                  <a:gd name="connsiteX2" fmla="*/ 27858 w 111431"/>
                  <a:gd name="connsiteY2" fmla="*/ 11939 h 47756"/>
                  <a:gd name="connsiteX3" fmla="*/ 27858 w 111431"/>
                  <a:gd name="connsiteY3" fmla="*/ 35817 h 47756"/>
                  <a:gd name="connsiteX4" fmla="*/ 11939 w 111431"/>
                  <a:gd name="connsiteY4" fmla="*/ 35817 h 47756"/>
                  <a:gd name="connsiteX5" fmla="*/ 35817 w 111431"/>
                  <a:gd name="connsiteY5" fmla="*/ 35817 h 47756"/>
                  <a:gd name="connsiteX6" fmla="*/ 35817 w 111431"/>
                  <a:gd name="connsiteY6" fmla="*/ 11939 h 47756"/>
                  <a:gd name="connsiteX7" fmla="*/ 99492 w 111431"/>
                  <a:gd name="connsiteY7" fmla="*/ 11939 h 47756"/>
                  <a:gd name="connsiteX8" fmla="*/ 99492 w 111431"/>
                  <a:gd name="connsiteY8" fmla="*/ 35817 h 47756"/>
                  <a:gd name="connsiteX9" fmla="*/ 35817 w 111431"/>
                  <a:gd name="connsiteY9" fmla="*/ 35817 h 4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31" h="47756">
                    <a:moveTo>
                      <a:pt x="11939" y="35817"/>
                    </a:moveTo>
                    <a:lnTo>
                      <a:pt x="11939" y="11939"/>
                    </a:lnTo>
                    <a:lnTo>
                      <a:pt x="27858" y="11939"/>
                    </a:lnTo>
                    <a:lnTo>
                      <a:pt x="27858" y="35817"/>
                    </a:lnTo>
                    <a:lnTo>
                      <a:pt x="11939" y="35817"/>
                    </a:lnTo>
                    <a:close/>
                    <a:moveTo>
                      <a:pt x="35817" y="35817"/>
                    </a:moveTo>
                    <a:lnTo>
                      <a:pt x="35817" y="11939"/>
                    </a:lnTo>
                    <a:lnTo>
                      <a:pt x="99492" y="11939"/>
                    </a:lnTo>
                    <a:lnTo>
                      <a:pt x="99492" y="35817"/>
                    </a:lnTo>
                    <a:lnTo>
                      <a:pt x="35817" y="358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A19C87F-7E34-45A1-A8FC-03C4972180D5}"/>
                  </a:ext>
                </a:extLst>
              </p:cNvPr>
              <p:cNvSpPr/>
              <p:nvPr/>
            </p:nvSpPr>
            <p:spPr>
              <a:xfrm>
                <a:off x="3844909" y="3550660"/>
                <a:ext cx="79594" cy="79594"/>
              </a:xfrm>
              <a:custGeom>
                <a:avLst/>
                <a:gdLst>
                  <a:gd name="connsiteX0" fmla="*/ 50144 w 79593"/>
                  <a:gd name="connsiteY0" fmla="*/ 13531 h 79593"/>
                  <a:gd name="connsiteX1" fmla="*/ 50144 w 79593"/>
                  <a:gd name="connsiteY1" fmla="*/ 61287 h 79593"/>
                  <a:gd name="connsiteX2" fmla="*/ 58103 w 79593"/>
                  <a:gd name="connsiteY2" fmla="*/ 58103 h 79593"/>
                  <a:gd name="connsiteX3" fmla="*/ 62879 w 79593"/>
                  <a:gd name="connsiteY3" fmla="*/ 48552 h 79593"/>
                  <a:gd name="connsiteX4" fmla="*/ 61287 w 79593"/>
                  <a:gd name="connsiteY4" fmla="*/ 42185 h 79593"/>
                  <a:gd name="connsiteX5" fmla="*/ 56511 w 79593"/>
                  <a:gd name="connsiteY5" fmla="*/ 37409 h 79593"/>
                  <a:gd name="connsiteX6" fmla="*/ 58103 w 79593"/>
                  <a:gd name="connsiteY6" fmla="*/ 13531 h 79593"/>
                  <a:gd name="connsiteX7" fmla="*/ 72430 w 79593"/>
                  <a:gd name="connsiteY7" fmla="*/ 26266 h 79593"/>
                  <a:gd name="connsiteX8" fmla="*/ 77206 w 79593"/>
                  <a:gd name="connsiteY8" fmla="*/ 48552 h 79593"/>
                  <a:gd name="connsiteX9" fmla="*/ 74022 w 79593"/>
                  <a:gd name="connsiteY9" fmla="*/ 67655 h 79593"/>
                  <a:gd name="connsiteX10" fmla="*/ 62879 w 79593"/>
                  <a:gd name="connsiteY10" fmla="*/ 78798 h 79593"/>
                  <a:gd name="connsiteX11" fmla="*/ 45368 w 79593"/>
                  <a:gd name="connsiteY11" fmla="*/ 83573 h 79593"/>
                  <a:gd name="connsiteX12" fmla="*/ 21490 w 79593"/>
                  <a:gd name="connsiteY12" fmla="*/ 74022 h 79593"/>
                  <a:gd name="connsiteX13" fmla="*/ 11939 w 79593"/>
                  <a:gd name="connsiteY13" fmla="*/ 48552 h 79593"/>
                  <a:gd name="connsiteX14" fmla="*/ 16715 w 79593"/>
                  <a:gd name="connsiteY14" fmla="*/ 27858 h 79593"/>
                  <a:gd name="connsiteX15" fmla="*/ 27858 w 79593"/>
                  <a:gd name="connsiteY15" fmla="*/ 16715 h 79593"/>
                  <a:gd name="connsiteX16" fmla="*/ 48552 w 79593"/>
                  <a:gd name="connsiteY16" fmla="*/ 11939 h 79593"/>
                  <a:gd name="connsiteX17" fmla="*/ 50144 w 79593"/>
                  <a:gd name="connsiteY17" fmla="*/ 11939 h 79593"/>
                  <a:gd name="connsiteX18" fmla="*/ 39001 w 79593"/>
                  <a:gd name="connsiteY18" fmla="*/ 37409 h 79593"/>
                  <a:gd name="connsiteX19" fmla="*/ 29450 w 79593"/>
                  <a:gd name="connsiteY19" fmla="*/ 40593 h 79593"/>
                  <a:gd name="connsiteX20" fmla="*/ 26266 w 79593"/>
                  <a:gd name="connsiteY20" fmla="*/ 48552 h 79593"/>
                  <a:gd name="connsiteX21" fmla="*/ 31042 w 79593"/>
                  <a:gd name="connsiteY21" fmla="*/ 58103 h 79593"/>
                  <a:gd name="connsiteX22" fmla="*/ 39001 w 79593"/>
                  <a:gd name="con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79593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2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7B6225E-7C9D-416D-831F-2454577CEE75}"/>
                  </a:ext>
                </a:extLst>
              </p:cNvPr>
              <p:cNvSpPr/>
              <p:nvPr/>
            </p:nvSpPr>
            <p:spPr>
              <a:xfrm>
                <a:off x="3841726" y="3474250"/>
                <a:ext cx="79594" cy="79594"/>
              </a:xfrm>
              <a:custGeom>
                <a:avLst/>
                <a:gdLst>
                  <a:gd name="connsiteX0" fmla="*/ 15123 w 79593"/>
                  <a:gd name="connsiteY0" fmla="*/ 78798 h 79593"/>
                  <a:gd name="connsiteX1" fmla="*/ 15123 w 79593"/>
                  <a:gd name="connsiteY1" fmla="*/ 56511 h 79593"/>
                  <a:gd name="connsiteX2" fmla="*/ 24674 w 79593"/>
                  <a:gd name="connsiteY2" fmla="*/ 56511 h 79593"/>
                  <a:gd name="connsiteX3" fmla="*/ 15123 w 79593"/>
                  <a:gd name="connsiteY3" fmla="*/ 46960 h 79593"/>
                  <a:gd name="connsiteX4" fmla="*/ 11939 w 79593"/>
                  <a:gd name="connsiteY4" fmla="*/ 34225 h 79593"/>
                  <a:gd name="connsiteX5" fmla="*/ 18307 w 79593"/>
                  <a:gd name="connsiteY5" fmla="*/ 18306 h 79593"/>
                  <a:gd name="connsiteX6" fmla="*/ 37409 w 79593"/>
                  <a:gd name="connsiteY6" fmla="*/ 11939 h 79593"/>
                  <a:gd name="connsiteX7" fmla="*/ 78798 w 79593"/>
                  <a:gd name="connsiteY7" fmla="*/ 11939 h 79593"/>
                  <a:gd name="connsiteX8" fmla="*/ 78798 w 79593"/>
                  <a:gd name="connsiteY8" fmla="*/ 35817 h 79593"/>
                  <a:gd name="connsiteX9" fmla="*/ 43776 w 79593"/>
                  <a:gd name="connsiteY9" fmla="*/ 35817 h 79593"/>
                  <a:gd name="connsiteX10" fmla="*/ 35817 w 79593"/>
                  <a:gd name="connsiteY10" fmla="*/ 37409 h 79593"/>
                  <a:gd name="connsiteX11" fmla="*/ 32633 w 79593"/>
                  <a:gd name="connsiteY11" fmla="*/ 43776 h 79593"/>
                  <a:gd name="connsiteX12" fmla="*/ 35817 w 79593"/>
                  <a:gd name="connsiteY12" fmla="*/ 50144 h 79593"/>
                  <a:gd name="connsiteX13" fmla="*/ 46960 w 79593"/>
                  <a:gd name="connsiteY13" fmla="*/ 53328 h 79593"/>
                  <a:gd name="connsiteX14" fmla="*/ 78798 w 79593"/>
                  <a:gd name="connsiteY14" fmla="*/ 53328 h 79593"/>
                  <a:gd name="connsiteX15" fmla="*/ 78798 w 79593"/>
                  <a:gd name="connsiteY15" fmla="*/ 77206 h 79593"/>
                  <a:gd name="connsiteX16" fmla="*/ 15123 w 79593"/>
                  <a:gd name="connsiteY16" fmla="*/ 7720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15123" y="78798"/>
                    </a:moveTo>
                    <a:lnTo>
                      <a:pt x="15123" y="56511"/>
                    </a:lnTo>
                    <a:lnTo>
                      <a:pt x="24674" y="56511"/>
                    </a:lnTo>
                    <a:cubicBezTo>
                      <a:pt x="19898" y="53328"/>
                      <a:pt x="16715" y="50144"/>
                      <a:pt x="15123" y="46960"/>
                    </a:cubicBezTo>
                    <a:cubicBezTo>
                      <a:pt x="13531" y="43776"/>
                      <a:pt x="11939" y="39001"/>
                      <a:pt x="11939" y="34225"/>
                    </a:cubicBezTo>
                    <a:cubicBezTo>
                      <a:pt x="11939" y="27858"/>
                      <a:pt x="13531" y="23082"/>
                      <a:pt x="18307" y="18306"/>
                    </a:cubicBezTo>
                    <a:cubicBezTo>
                      <a:pt x="23082" y="13531"/>
                      <a:pt x="27858" y="11939"/>
                      <a:pt x="37409" y="11939"/>
                    </a:cubicBezTo>
                    <a:lnTo>
                      <a:pt x="78798" y="11939"/>
                    </a:lnTo>
                    <a:lnTo>
                      <a:pt x="78798" y="35817"/>
                    </a:lnTo>
                    <a:lnTo>
                      <a:pt x="43776" y="35817"/>
                    </a:lnTo>
                    <a:cubicBezTo>
                      <a:pt x="40593" y="35817"/>
                      <a:pt x="37409" y="35817"/>
                      <a:pt x="35817" y="37409"/>
                    </a:cubicBezTo>
                    <a:cubicBezTo>
                      <a:pt x="34225" y="39001"/>
                      <a:pt x="32633" y="40593"/>
                      <a:pt x="32633" y="43776"/>
                    </a:cubicBezTo>
                    <a:cubicBezTo>
                      <a:pt x="32633" y="46960"/>
                      <a:pt x="34225" y="48552"/>
                      <a:pt x="35817" y="50144"/>
                    </a:cubicBezTo>
                    <a:cubicBezTo>
                      <a:pt x="37409" y="51736"/>
                      <a:pt x="42185" y="53328"/>
                      <a:pt x="46960" y="53328"/>
                    </a:cubicBezTo>
                    <a:lnTo>
                      <a:pt x="78798" y="53328"/>
                    </a:lnTo>
                    <a:lnTo>
                      <a:pt x="78798" y="77206"/>
                    </a:lnTo>
                    <a:lnTo>
                      <a:pt x="15123" y="77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DC7FB40-E238-4237-8E2B-CD81C43A8727}"/>
                  </a:ext>
                </a:extLst>
              </p:cNvPr>
              <p:cNvSpPr/>
              <p:nvPr/>
            </p:nvSpPr>
            <p:spPr>
              <a:xfrm>
                <a:off x="3844909" y="3389881"/>
                <a:ext cx="79594" cy="95512"/>
              </a:xfrm>
              <a:custGeom>
                <a:avLst/>
                <a:gdLst>
                  <a:gd name="connsiteX0" fmla="*/ 50144 w 79593"/>
                  <a:gd name="connsiteY0" fmla="*/ 34225 h 95512"/>
                  <a:gd name="connsiteX1" fmla="*/ 53328 w 79593"/>
                  <a:gd name="connsiteY1" fmla="*/ 11939 h 95512"/>
                  <a:gd name="connsiteX2" fmla="*/ 66063 w 79593"/>
                  <a:gd name="connsiteY2" fmla="*/ 18307 h 95512"/>
                  <a:gd name="connsiteX3" fmla="*/ 74022 w 79593"/>
                  <a:gd name="connsiteY3" fmla="*/ 29450 h 95512"/>
                  <a:gd name="connsiteX4" fmla="*/ 77206 w 79593"/>
                  <a:gd name="connsiteY4" fmla="*/ 46960 h 95512"/>
                  <a:gd name="connsiteX5" fmla="*/ 75614 w 79593"/>
                  <a:gd name="connsiteY5" fmla="*/ 62879 h 95512"/>
                  <a:gd name="connsiteX6" fmla="*/ 69246 w 79593"/>
                  <a:gd name="connsiteY6" fmla="*/ 74022 h 95512"/>
                  <a:gd name="connsiteX7" fmla="*/ 59695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7858 w 79593"/>
                  <a:gd name="connsiteY17" fmla="*/ 46960 h 95512"/>
                  <a:gd name="connsiteX18" fmla="*/ 32633 w 79593"/>
                  <a:gd name="connsiteY18" fmla="*/ 56512 h 95512"/>
                  <a:gd name="connsiteX19" fmla="*/ 45368 w 79593"/>
                  <a:gd name="connsiteY19" fmla="*/ 59695 h 95512"/>
                  <a:gd name="connsiteX20" fmla="*/ 56511 w 79593"/>
                  <a:gd name="connsiteY20" fmla="*/ 56512 h 95512"/>
                  <a:gd name="connsiteX21" fmla="*/ 61287 w 79593"/>
                  <a:gd name="connsiteY21" fmla="*/ 46960 h 95512"/>
                  <a:gd name="connsiteX22" fmla="*/ 58103 w 79593"/>
                  <a:gd name="connsiteY22" fmla="*/ 39001 h 95512"/>
                  <a:gd name="connsiteX23" fmla="*/ 50144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34225"/>
                    </a:moveTo>
                    <a:lnTo>
                      <a:pt x="53328" y="11939"/>
                    </a:lnTo>
                    <a:cubicBezTo>
                      <a:pt x="58103" y="13531"/>
                      <a:pt x="62879" y="15123"/>
                      <a:pt x="66063" y="18307"/>
                    </a:cubicBezTo>
                    <a:cubicBezTo>
                      <a:pt x="69246" y="21490"/>
                      <a:pt x="72430" y="24674"/>
                      <a:pt x="74022" y="29450"/>
                    </a:cubicBezTo>
                    <a:cubicBezTo>
                      <a:pt x="75614" y="34225"/>
                      <a:pt x="77206" y="39001"/>
                      <a:pt x="77206" y="46960"/>
                    </a:cubicBezTo>
                    <a:cubicBezTo>
                      <a:pt x="77206" y="53328"/>
                      <a:pt x="77206" y="59695"/>
                      <a:pt x="75614" y="62879"/>
                    </a:cubicBezTo>
                    <a:cubicBezTo>
                      <a:pt x="74022" y="67655"/>
                      <a:pt x="72430" y="70838"/>
                      <a:pt x="69246" y="74022"/>
                    </a:cubicBezTo>
                    <a:cubicBezTo>
                      <a:pt x="66063" y="77206"/>
                      <a:pt x="62879" y="80390"/>
                      <a:pt x="59695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90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2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2" y="39001"/>
                      <a:pt x="29450" y="40593"/>
                    </a:cubicBezTo>
                    <a:cubicBezTo>
                      <a:pt x="27858" y="40593"/>
                      <a:pt x="27858" y="43776"/>
                      <a:pt x="27858" y="46960"/>
                    </a:cubicBezTo>
                    <a:cubicBezTo>
                      <a:pt x="27858" y="51736"/>
                      <a:pt x="29450" y="54920"/>
                      <a:pt x="32633" y="56512"/>
                    </a:cubicBezTo>
                    <a:cubicBezTo>
                      <a:pt x="35817" y="59695"/>
                      <a:pt x="40593" y="59695"/>
                      <a:pt x="45368" y="59695"/>
                    </a:cubicBezTo>
                    <a:cubicBezTo>
                      <a:pt x="50144" y="59695"/>
                      <a:pt x="54920" y="58103"/>
                      <a:pt x="56511" y="56512"/>
                    </a:cubicBezTo>
                    <a:cubicBezTo>
                      <a:pt x="59695" y="53328"/>
                      <a:pt x="61287" y="50144"/>
                      <a:pt x="61287" y="46960"/>
                    </a:cubicBezTo>
                    <a:cubicBezTo>
                      <a:pt x="61287" y="43776"/>
                      <a:pt x="59695" y="40593"/>
                      <a:pt x="58103" y="39001"/>
                    </a:cubicBezTo>
                    <a:cubicBezTo>
                      <a:pt x="56511" y="37409"/>
                      <a:pt x="54920" y="35817"/>
                      <a:pt x="50144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C9867A9-3526-4BEE-9B8F-F65CA604AB9B}"/>
                  </a:ext>
                </a:extLst>
              </p:cNvPr>
              <p:cNvSpPr/>
              <p:nvPr/>
            </p:nvSpPr>
            <p:spPr>
              <a:xfrm>
                <a:off x="3844909" y="3307104"/>
                <a:ext cx="79594" cy="95512"/>
              </a:xfrm>
              <a:custGeom>
                <a:avLst/>
                <a:gdLst>
                  <a:gd name="connsiteX0" fmla="*/ 50144 w 79593"/>
                  <a:gd name="connsiteY0" fmla="*/ 13531 h 95512"/>
                  <a:gd name="connsiteX1" fmla="*/ 50144 w 79593"/>
                  <a:gd name="connsiteY1" fmla="*/ 61287 h 95512"/>
                  <a:gd name="connsiteX2" fmla="*/ 58103 w 79593"/>
                  <a:gd name="connsiteY2" fmla="*/ 58103 h 95512"/>
                  <a:gd name="connsiteX3" fmla="*/ 62879 w 79593"/>
                  <a:gd name="connsiteY3" fmla="*/ 48552 h 95512"/>
                  <a:gd name="connsiteX4" fmla="*/ 61287 w 79593"/>
                  <a:gd name="connsiteY4" fmla="*/ 42185 h 95512"/>
                  <a:gd name="connsiteX5" fmla="*/ 56511 w 79593"/>
                  <a:gd name="connsiteY5" fmla="*/ 37409 h 95512"/>
                  <a:gd name="connsiteX6" fmla="*/ 58103 w 79593"/>
                  <a:gd name="connsiteY6" fmla="*/ 13531 h 95512"/>
                  <a:gd name="connsiteX7" fmla="*/ 72430 w 79593"/>
                  <a:gd name="connsiteY7" fmla="*/ 26266 h 95512"/>
                  <a:gd name="connsiteX8" fmla="*/ 77206 w 79593"/>
                  <a:gd name="connsiteY8" fmla="*/ 48552 h 95512"/>
                  <a:gd name="connsiteX9" fmla="*/ 74022 w 79593"/>
                  <a:gd name="connsiteY9" fmla="*/ 67655 h 95512"/>
                  <a:gd name="connsiteX10" fmla="*/ 62879 w 79593"/>
                  <a:gd name="connsiteY10" fmla="*/ 78798 h 95512"/>
                  <a:gd name="connsiteX11" fmla="*/ 45368 w 79593"/>
                  <a:gd name="connsiteY11" fmla="*/ 83573 h 95512"/>
                  <a:gd name="connsiteX12" fmla="*/ 21490 w 79593"/>
                  <a:gd name="connsiteY12" fmla="*/ 74022 h 95512"/>
                  <a:gd name="connsiteX13" fmla="*/ 11939 w 79593"/>
                  <a:gd name="connsiteY13" fmla="*/ 48552 h 95512"/>
                  <a:gd name="connsiteX14" fmla="*/ 16715 w 79593"/>
                  <a:gd name="connsiteY14" fmla="*/ 27858 h 95512"/>
                  <a:gd name="connsiteX15" fmla="*/ 27858 w 79593"/>
                  <a:gd name="connsiteY15" fmla="*/ 16715 h 95512"/>
                  <a:gd name="connsiteX16" fmla="*/ 48552 w 79593"/>
                  <a:gd name="connsiteY16" fmla="*/ 11939 h 95512"/>
                  <a:gd name="connsiteX17" fmla="*/ 50144 w 79593"/>
                  <a:gd name="connsiteY17" fmla="*/ 11939 h 95512"/>
                  <a:gd name="connsiteX18" fmla="*/ 39001 w 79593"/>
                  <a:gd name="connsiteY18" fmla="*/ 37409 h 95512"/>
                  <a:gd name="connsiteX19" fmla="*/ 29450 w 79593"/>
                  <a:gd name="connsiteY19" fmla="*/ 40593 h 95512"/>
                  <a:gd name="connsiteX20" fmla="*/ 26266 w 79593"/>
                  <a:gd name="connsiteY20" fmla="*/ 48552 h 95512"/>
                  <a:gd name="connsiteX21" fmla="*/ 31042 w 79593"/>
                  <a:gd name="connsiteY21" fmla="*/ 58103 h 95512"/>
                  <a:gd name="connsiteX22" fmla="*/ 39001 w 79593"/>
                  <a:gd name="connsiteY22" fmla="*/ 61287 h 95512"/>
                  <a:gd name="connsiteX23" fmla="*/ 39001 w 79593"/>
                  <a:gd name="connsiteY23" fmla="*/ 3740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1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EAD6424-AB4A-4C73-B8BF-456D7AA9B0B2}"/>
                  </a:ext>
                </a:extLst>
              </p:cNvPr>
              <p:cNvSpPr/>
              <p:nvPr/>
            </p:nvSpPr>
            <p:spPr>
              <a:xfrm>
                <a:off x="3825807" y="3862724"/>
                <a:ext cx="111431" cy="111431"/>
              </a:xfrm>
              <a:custGeom>
                <a:avLst/>
                <a:gdLst>
                  <a:gd name="connsiteX0" fmla="*/ 97900 w 111431"/>
                  <a:gd name="connsiteY0" fmla="*/ 61230 h 111431"/>
                  <a:gd name="connsiteX1" fmla="*/ 99492 w 111431"/>
                  <a:gd name="connsiteY1" fmla="*/ 64414 h 111431"/>
                  <a:gd name="connsiteX2" fmla="*/ 97900 w 111431"/>
                  <a:gd name="connsiteY2" fmla="*/ 67598 h 111431"/>
                  <a:gd name="connsiteX3" fmla="*/ 58103 w 111431"/>
                  <a:gd name="connsiteY3" fmla="*/ 110578 h 111431"/>
                  <a:gd name="connsiteX4" fmla="*/ 16715 w 111431"/>
                  <a:gd name="connsiteY4" fmla="*/ 99435 h 111431"/>
                  <a:gd name="connsiteX5" fmla="*/ 11939 w 111431"/>
                  <a:gd name="connsiteY5" fmla="*/ 85109 h 111431"/>
                  <a:gd name="connsiteX6" fmla="*/ 23082 w 111431"/>
                  <a:gd name="connsiteY6" fmla="*/ 62822 h 111431"/>
                  <a:gd name="connsiteX7" fmla="*/ 11939 w 111431"/>
                  <a:gd name="connsiteY7" fmla="*/ 40536 h 111431"/>
                  <a:gd name="connsiteX8" fmla="*/ 16715 w 111431"/>
                  <a:gd name="connsiteY8" fmla="*/ 26209 h 111431"/>
                  <a:gd name="connsiteX9" fmla="*/ 58103 w 111431"/>
                  <a:gd name="connsiteY9" fmla="*/ 15066 h 111431"/>
                  <a:gd name="connsiteX10" fmla="*/ 97900 w 111431"/>
                  <a:gd name="connsiteY10" fmla="*/ 61230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1" h="111431">
                    <a:moveTo>
                      <a:pt x="97900" y="61230"/>
                    </a:moveTo>
                    <a:cubicBezTo>
                      <a:pt x="97900" y="62822"/>
                      <a:pt x="99492" y="62822"/>
                      <a:pt x="99492" y="64414"/>
                    </a:cubicBezTo>
                    <a:cubicBezTo>
                      <a:pt x="99492" y="66006"/>
                      <a:pt x="99492" y="67598"/>
                      <a:pt x="97900" y="67598"/>
                    </a:cubicBezTo>
                    <a:cubicBezTo>
                      <a:pt x="89941" y="77149"/>
                      <a:pt x="69246" y="104211"/>
                      <a:pt x="58103" y="110578"/>
                    </a:cubicBezTo>
                    <a:cubicBezTo>
                      <a:pt x="43776" y="118538"/>
                      <a:pt x="24674" y="113762"/>
                      <a:pt x="16715" y="99435"/>
                    </a:cubicBezTo>
                    <a:cubicBezTo>
                      <a:pt x="13531" y="94660"/>
                      <a:pt x="11939" y="89884"/>
                      <a:pt x="11939" y="85109"/>
                    </a:cubicBezTo>
                    <a:cubicBezTo>
                      <a:pt x="11939" y="77149"/>
                      <a:pt x="16715" y="69190"/>
                      <a:pt x="23082" y="62822"/>
                    </a:cubicBezTo>
                    <a:cubicBezTo>
                      <a:pt x="15123" y="58047"/>
                      <a:pt x="11939" y="48495"/>
                      <a:pt x="11939" y="40536"/>
                    </a:cubicBezTo>
                    <a:cubicBezTo>
                      <a:pt x="11939" y="35761"/>
                      <a:pt x="13531" y="30985"/>
                      <a:pt x="16715" y="26209"/>
                    </a:cubicBezTo>
                    <a:cubicBezTo>
                      <a:pt x="24674" y="11882"/>
                      <a:pt x="43776" y="8699"/>
                      <a:pt x="58103" y="15066"/>
                    </a:cubicBezTo>
                    <a:cubicBezTo>
                      <a:pt x="69246" y="24617"/>
                      <a:pt x="89941" y="51679"/>
                      <a:pt x="97900" y="61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A840A32-9BA2-4BED-8815-55AB6E2139A0}"/>
                </a:ext>
              </a:extLst>
            </p:cNvPr>
            <p:cNvSpPr/>
            <p:nvPr/>
          </p:nvSpPr>
          <p:spPr>
            <a:xfrm>
              <a:off x="3973851" y="2622599"/>
              <a:ext cx="95512" cy="95512"/>
            </a:xfrm>
            <a:custGeom>
              <a:avLst/>
              <a:gdLst>
                <a:gd name="connsiteX0" fmla="*/ 45368 w 95512"/>
                <a:gd name="connsiteY0" fmla="*/ 46960 h 95512"/>
                <a:gd name="connsiteX1" fmla="*/ 27858 w 95512"/>
                <a:gd name="connsiteY1" fmla="*/ 46960 h 95512"/>
                <a:gd name="connsiteX2" fmla="*/ 19898 w 95512"/>
                <a:gd name="connsiteY2" fmla="*/ 56511 h 95512"/>
                <a:gd name="connsiteX3" fmla="*/ 29450 w 95512"/>
                <a:gd name="connsiteY3" fmla="*/ 64471 h 95512"/>
                <a:gd name="connsiteX4" fmla="*/ 46960 w 95512"/>
                <a:gd name="connsiteY4" fmla="*/ 64471 h 95512"/>
                <a:gd name="connsiteX5" fmla="*/ 46960 w 95512"/>
                <a:gd name="connsiteY5" fmla="*/ 81981 h 95512"/>
                <a:gd name="connsiteX6" fmla="*/ 56512 w 95512"/>
                <a:gd name="connsiteY6" fmla="*/ 89941 h 95512"/>
                <a:gd name="connsiteX7" fmla="*/ 64471 w 95512"/>
                <a:gd name="connsiteY7" fmla="*/ 80390 h 95512"/>
                <a:gd name="connsiteX8" fmla="*/ 64471 w 95512"/>
                <a:gd name="connsiteY8" fmla="*/ 62879 h 95512"/>
                <a:gd name="connsiteX9" fmla="*/ 81981 w 95512"/>
                <a:gd name="connsiteY9" fmla="*/ 62879 h 95512"/>
                <a:gd name="connsiteX10" fmla="*/ 89941 w 95512"/>
                <a:gd name="connsiteY10" fmla="*/ 53328 h 95512"/>
                <a:gd name="connsiteX11" fmla="*/ 80390 w 95512"/>
                <a:gd name="connsiteY11" fmla="*/ 45368 h 95512"/>
                <a:gd name="connsiteX12" fmla="*/ 62879 w 95512"/>
                <a:gd name="connsiteY12" fmla="*/ 45368 h 95512"/>
                <a:gd name="connsiteX13" fmla="*/ 62879 w 95512"/>
                <a:gd name="connsiteY13" fmla="*/ 27858 h 95512"/>
                <a:gd name="connsiteX14" fmla="*/ 53328 w 95512"/>
                <a:gd name="connsiteY14" fmla="*/ 19898 h 95512"/>
                <a:gd name="connsiteX15" fmla="*/ 45368 w 95512"/>
                <a:gd name="connsiteY15" fmla="*/ 29450 h 95512"/>
                <a:gd name="connsiteX16" fmla="*/ 45368 w 95512"/>
                <a:gd name="connsiteY16" fmla="*/ 46960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95512">
                  <a:moveTo>
                    <a:pt x="45368" y="46960"/>
                  </a:moveTo>
                  <a:lnTo>
                    <a:pt x="27858" y="46960"/>
                  </a:lnTo>
                  <a:cubicBezTo>
                    <a:pt x="23082" y="46960"/>
                    <a:pt x="19898" y="51736"/>
                    <a:pt x="19898" y="56511"/>
                  </a:cubicBezTo>
                  <a:cubicBezTo>
                    <a:pt x="19898" y="61287"/>
                    <a:pt x="24674" y="66063"/>
                    <a:pt x="29450" y="64471"/>
                  </a:cubicBezTo>
                  <a:lnTo>
                    <a:pt x="46960" y="64471"/>
                  </a:lnTo>
                  <a:lnTo>
                    <a:pt x="46960" y="81981"/>
                  </a:lnTo>
                  <a:cubicBezTo>
                    <a:pt x="46960" y="86757"/>
                    <a:pt x="51736" y="89941"/>
                    <a:pt x="56512" y="89941"/>
                  </a:cubicBezTo>
                  <a:cubicBezTo>
                    <a:pt x="61287" y="89941"/>
                    <a:pt x="66063" y="85165"/>
                    <a:pt x="64471" y="80390"/>
                  </a:cubicBezTo>
                  <a:lnTo>
                    <a:pt x="64471" y="62879"/>
                  </a:lnTo>
                  <a:lnTo>
                    <a:pt x="81981" y="62879"/>
                  </a:lnTo>
                  <a:cubicBezTo>
                    <a:pt x="86757" y="62879"/>
                    <a:pt x="89941" y="58103"/>
                    <a:pt x="89941" y="53328"/>
                  </a:cubicBezTo>
                  <a:cubicBezTo>
                    <a:pt x="89941" y="48552"/>
                    <a:pt x="85165" y="43776"/>
                    <a:pt x="80390" y="45368"/>
                  </a:cubicBezTo>
                  <a:lnTo>
                    <a:pt x="62879" y="45368"/>
                  </a:lnTo>
                  <a:lnTo>
                    <a:pt x="62879" y="27858"/>
                  </a:lnTo>
                  <a:cubicBezTo>
                    <a:pt x="62879" y="23082"/>
                    <a:pt x="58103" y="19898"/>
                    <a:pt x="53328" y="19898"/>
                  </a:cubicBezTo>
                  <a:cubicBezTo>
                    <a:pt x="48552" y="19898"/>
                    <a:pt x="43776" y="24674"/>
                    <a:pt x="45368" y="29450"/>
                  </a:cubicBezTo>
                  <a:lnTo>
                    <a:pt x="45368" y="46960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634780-C234-481F-9D3E-47E569435E31}"/>
                </a:ext>
              </a:extLst>
            </p:cNvPr>
            <p:cNvSpPr/>
            <p:nvPr/>
          </p:nvSpPr>
          <p:spPr>
            <a:xfrm>
              <a:off x="3832970" y="3105732"/>
              <a:ext cx="95512" cy="79594"/>
            </a:xfrm>
            <a:custGeom>
              <a:avLst/>
              <a:gdLst>
                <a:gd name="connsiteX0" fmla="*/ 36613 w 95512"/>
                <a:gd name="connsiteY0" fmla="*/ 47756 h 79593"/>
                <a:gd name="connsiteX1" fmla="*/ 23878 w 95512"/>
                <a:gd name="connsiteY1" fmla="*/ 60491 h 79593"/>
                <a:gd name="connsiteX2" fmla="*/ 23878 w 95512"/>
                <a:gd name="connsiteY2" fmla="*/ 73226 h 79593"/>
                <a:gd name="connsiteX3" fmla="*/ 36613 w 95512"/>
                <a:gd name="connsiteY3" fmla="*/ 73226 h 79593"/>
                <a:gd name="connsiteX4" fmla="*/ 49348 w 95512"/>
                <a:gd name="connsiteY4" fmla="*/ 60491 h 79593"/>
                <a:gd name="connsiteX5" fmla="*/ 62083 w 95512"/>
                <a:gd name="connsiteY5" fmla="*/ 73226 h 79593"/>
                <a:gd name="connsiteX6" fmla="*/ 74818 w 95512"/>
                <a:gd name="connsiteY6" fmla="*/ 73226 h 79593"/>
                <a:gd name="connsiteX7" fmla="*/ 74818 w 95512"/>
                <a:gd name="connsiteY7" fmla="*/ 60491 h 79593"/>
                <a:gd name="connsiteX8" fmla="*/ 60491 w 95512"/>
                <a:gd name="connsiteY8" fmla="*/ 47756 h 79593"/>
                <a:gd name="connsiteX9" fmla="*/ 73226 w 95512"/>
                <a:gd name="connsiteY9" fmla="*/ 35021 h 79593"/>
                <a:gd name="connsiteX10" fmla="*/ 73226 w 95512"/>
                <a:gd name="connsiteY10" fmla="*/ 22286 h 79593"/>
                <a:gd name="connsiteX11" fmla="*/ 60491 w 95512"/>
                <a:gd name="connsiteY11" fmla="*/ 22286 h 79593"/>
                <a:gd name="connsiteX12" fmla="*/ 47756 w 95512"/>
                <a:gd name="connsiteY12" fmla="*/ 35021 h 79593"/>
                <a:gd name="connsiteX13" fmla="*/ 35021 w 95512"/>
                <a:gd name="connsiteY13" fmla="*/ 22286 h 79593"/>
                <a:gd name="connsiteX14" fmla="*/ 22286 w 95512"/>
                <a:gd name="connsiteY14" fmla="*/ 22286 h 79593"/>
                <a:gd name="connsiteX15" fmla="*/ 22286 w 95512"/>
                <a:gd name="connsiteY15" fmla="*/ 35021 h 79593"/>
                <a:gd name="connsiteX16" fmla="*/ 36613 w 95512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79593">
                  <a:moveTo>
                    <a:pt x="36613" y="47756"/>
                  </a:moveTo>
                  <a:lnTo>
                    <a:pt x="23878" y="60491"/>
                  </a:lnTo>
                  <a:cubicBezTo>
                    <a:pt x="20694" y="63675"/>
                    <a:pt x="20694" y="70042"/>
                    <a:pt x="23878" y="73226"/>
                  </a:cubicBezTo>
                  <a:cubicBezTo>
                    <a:pt x="27062" y="76410"/>
                    <a:pt x="33429" y="76410"/>
                    <a:pt x="36613" y="73226"/>
                  </a:cubicBezTo>
                  <a:lnTo>
                    <a:pt x="49348" y="60491"/>
                  </a:lnTo>
                  <a:lnTo>
                    <a:pt x="62083" y="73226"/>
                  </a:lnTo>
                  <a:cubicBezTo>
                    <a:pt x="65267" y="76410"/>
                    <a:pt x="71634" y="76410"/>
                    <a:pt x="74818" y="73226"/>
                  </a:cubicBezTo>
                  <a:cubicBezTo>
                    <a:pt x="78002" y="70042"/>
                    <a:pt x="78002" y="63675"/>
                    <a:pt x="74818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6613" y="47756"/>
                  </a:lnTo>
                  <a:close/>
                </a:path>
              </a:pathLst>
            </a:custGeom>
            <a:solidFill>
              <a:srgbClr val="5AB4E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C62F10E-9867-454D-AEA7-6006226B49BD}"/>
                </a:ext>
              </a:extLst>
            </p:cNvPr>
            <p:cNvSpPr/>
            <p:nvPr/>
          </p:nvSpPr>
          <p:spPr>
            <a:xfrm>
              <a:off x="3682538" y="2975994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50805FF-A71C-431E-A46B-8DC8DC080511}"/>
                </a:ext>
              </a:extLst>
            </p:cNvPr>
            <p:cNvSpPr/>
            <p:nvPr/>
          </p:nvSpPr>
          <p:spPr>
            <a:xfrm>
              <a:off x="3539270" y="2619415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138609" y="5551925"/>
            <a:ext cx="1291078" cy="448824"/>
            <a:chOff x="8728670" y="6273383"/>
            <a:chExt cx="1239937" cy="43104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965094" y="5460470"/>
            <a:ext cx="2929874" cy="540279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2326696" y="1309060"/>
            <a:ext cx="1623825" cy="1331537"/>
            <a:chOff x="5439830" y="681154"/>
            <a:chExt cx="1789339" cy="1467258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1213" y="1287934"/>
              <a:ext cx="1409330" cy="463156"/>
              <a:chOff x="5688496" y="637622"/>
              <a:chExt cx="1409330" cy="463156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37622"/>
                <a:ext cx="1392273" cy="45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1" i="0" u="none" strike="noStrike" kern="1200" cap="none" spc="0" normalizeH="0" baseline="0" noProof="0" dirty="0">
                    <a:ln w="2857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/>
                    <a:ea typeface="+mn-ea"/>
                    <a:cs typeface="+mn-cs"/>
                  </a:rPr>
                  <a:t>Inspire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705553" y="642929"/>
                <a:ext cx="1392273" cy="45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9222E"/>
                    </a:solidFill>
                    <a:effectLst/>
                    <a:uLnTx/>
                    <a:uFillTx/>
                    <a:latin typeface="Arial Black"/>
                    <a:ea typeface="+mn-ea"/>
                    <a:cs typeface="+mn-cs"/>
                  </a:rPr>
                  <a:t>Inspire</a:t>
                </a:r>
              </a:p>
            </p:txBody>
          </p:sp>
        </p:grpSp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DAC3847-D125-4587-A986-07BE5CBE2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61" y="301622"/>
            <a:ext cx="753280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THE KEY QUESTIONS…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D2F60B-C538-BB9C-AFDE-6EA575E33511}"/>
              </a:ext>
            </a:extLst>
          </p:cNvPr>
          <p:cNvSpPr txBox="1"/>
          <p:nvPr/>
        </p:nvSpPr>
        <p:spPr>
          <a:xfrm>
            <a:off x="986828" y="2322026"/>
            <a:ext cx="7353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1447B"/>
                </a:solidFill>
              </a:rPr>
              <a:t>When does a </a:t>
            </a:r>
            <a:r>
              <a:rPr lang="en-US" sz="2400" b="1">
                <a:solidFill>
                  <a:srgbClr val="E57200"/>
                </a:solidFill>
              </a:rPr>
              <a:t>counselor</a:t>
            </a:r>
            <a:r>
              <a:rPr lang="en-US" sz="2400">
                <a:solidFill>
                  <a:srgbClr val="01447B"/>
                </a:solidFill>
              </a:rPr>
              <a:t> manage a student 504 and when does a </a:t>
            </a:r>
            <a:r>
              <a:rPr lang="en-US" sz="2400" b="1">
                <a:solidFill>
                  <a:srgbClr val="E57200"/>
                </a:solidFill>
              </a:rPr>
              <a:t>nurse</a:t>
            </a:r>
            <a:r>
              <a:rPr lang="en-US" sz="2400">
                <a:solidFill>
                  <a:srgbClr val="01447B"/>
                </a:solidFill>
              </a:rPr>
              <a:t> serve in that role?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2400">
              <a:solidFill>
                <a:srgbClr val="01447B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1447B"/>
                </a:solidFill>
              </a:rPr>
              <a:t>How do I develop/write </a:t>
            </a:r>
            <a:r>
              <a:rPr lang="en-US" sz="2400" b="1">
                <a:solidFill>
                  <a:srgbClr val="E57200"/>
                </a:solidFill>
              </a:rPr>
              <a:t>accommodations</a:t>
            </a:r>
            <a:r>
              <a:rPr lang="en-US" sz="2400">
                <a:solidFill>
                  <a:srgbClr val="01447B"/>
                </a:solidFill>
              </a:rPr>
              <a:t> for things that are outside of my wheelhouse?</a:t>
            </a:r>
          </a:p>
        </p:txBody>
      </p:sp>
    </p:spTree>
    <p:extLst>
      <p:ext uri="{BB962C8B-B14F-4D97-AF65-F5344CB8AC3E}">
        <p14:creationId xmlns:p14="http://schemas.microsoft.com/office/powerpoint/2010/main" val="102524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607250" y="287525"/>
            <a:ext cx="6248515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TYPES OF ACCOMMODATIONS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B3FFD6-0DDE-6543-3C00-165C824D4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43" y="2583985"/>
            <a:ext cx="8571681" cy="3246722"/>
          </a:xfrm>
          <a:prstGeom prst="rect">
            <a:avLst/>
          </a:prstGeom>
        </p:spPr>
      </p:pic>
      <p:pic>
        <p:nvPicPr>
          <p:cNvPr id="14" name="Picture 13" descr="A red cross in a circle&#10;&#10;Description automatically generated">
            <a:extLst>
              <a:ext uri="{FF2B5EF4-FFF2-40B4-BE49-F238E27FC236}">
                <a16:creationId xmlns:a16="http://schemas.microsoft.com/office/drawing/2014/main" id="{FF161932-D35E-E2E5-DB8D-985A9E863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828" y="4284121"/>
            <a:ext cx="1200000" cy="1209524"/>
          </a:xfrm>
          <a:prstGeom prst="rect">
            <a:avLst/>
          </a:prstGeom>
        </p:spPr>
      </p:pic>
      <p:pic>
        <p:nvPicPr>
          <p:cNvPr id="17" name="Picture 16" descr="A red cross in a circle&#10;&#10;Description automatically generated">
            <a:extLst>
              <a:ext uri="{FF2B5EF4-FFF2-40B4-BE49-F238E27FC236}">
                <a16:creationId xmlns:a16="http://schemas.microsoft.com/office/drawing/2014/main" id="{6C4CF819-4EC1-A011-07E8-E5F10BF57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10" y="3730494"/>
            <a:ext cx="1200000" cy="1209524"/>
          </a:xfrm>
          <a:prstGeom prst="rect">
            <a:avLst/>
          </a:prstGeom>
        </p:spPr>
      </p:pic>
      <p:pic>
        <p:nvPicPr>
          <p:cNvPr id="16" name="Picture 15" descr="A red cross in a circle&#10;&#10;Description automatically generated">
            <a:extLst>
              <a:ext uri="{FF2B5EF4-FFF2-40B4-BE49-F238E27FC236}">
                <a16:creationId xmlns:a16="http://schemas.microsoft.com/office/drawing/2014/main" id="{2452ADBD-ADCF-AD89-485E-630D7C61D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810" y="4020061"/>
            <a:ext cx="1200000" cy="1209524"/>
          </a:xfrm>
          <a:prstGeom prst="rect">
            <a:avLst/>
          </a:prstGeom>
        </p:spPr>
      </p:pic>
      <p:pic>
        <p:nvPicPr>
          <p:cNvPr id="18" name="Picture 17" descr="A red cross in a circle&#10;&#10;Description automatically generated">
            <a:extLst>
              <a:ext uri="{FF2B5EF4-FFF2-40B4-BE49-F238E27FC236}">
                <a16:creationId xmlns:a16="http://schemas.microsoft.com/office/drawing/2014/main" id="{D057CD4B-408D-3482-E83D-F607C8B1F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593" y="3759929"/>
            <a:ext cx="1200000" cy="1209524"/>
          </a:xfrm>
          <a:prstGeom prst="rect">
            <a:avLst/>
          </a:prstGeom>
        </p:spPr>
      </p:pic>
      <p:pic>
        <p:nvPicPr>
          <p:cNvPr id="20" name="Picture 19" descr="A red cross in a circle&#10;&#10;Description automatically generated">
            <a:extLst>
              <a:ext uri="{FF2B5EF4-FFF2-40B4-BE49-F238E27FC236}">
                <a16:creationId xmlns:a16="http://schemas.microsoft.com/office/drawing/2014/main" id="{EFE446F1-FE56-55B6-7771-3CF904901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446" y="3484661"/>
            <a:ext cx="1200000" cy="1209524"/>
          </a:xfrm>
          <a:prstGeom prst="rect">
            <a:avLst/>
          </a:prstGeom>
        </p:spPr>
      </p:pic>
      <p:pic>
        <p:nvPicPr>
          <p:cNvPr id="19" name="Picture 18" descr="A red cross in a circle&#10;&#10;Description automatically generated">
            <a:extLst>
              <a:ext uri="{FF2B5EF4-FFF2-40B4-BE49-F238E27FC236}">
                <a16:creationId xmlns:a16="http://schemas.microsoft.com/office/drawing/2014/main" id="{FF400833-38AD-30DC-42AF-4E03B4D5D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828" y="3397001"/>
            <a:ext cx="1200000" cy="1209524"/>
          </a:xfrm>
          <a:prstGeom prst="rect">
            <a:avLst/>
          </a:prstGeom>
        </p:spPr>
      </p:pic>
      <p:pic>
        <p:nvPicPr>
          <p:cNvPr id="25" name="Picture 24" descr="A red cross in a circle&#10;&#10;Description automatically generated">
            <a:extLst>
              <a:ext uri="{FF2B5EF4-FFF2-40B4-BE49-F238E27FC236}">
                <a16:creationId xmlns:a16="http://schemas.microsoft.com/office/drawing/2014/main" id="{3CF56503-5A29-8887-8DC7-11CD647AA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661" y="2780943"/>
            <a:ext cx="1200000" cy="1209524"/>
          </a:xfrm>
          <a:prstGeom prst="rect">
            <a:avLst/>
          </a:prstGeom>
        </p:spPr>
      </p:pic>
      <p:pic>
        <p:nvPicPr>
          <p:cNvPr id="21" name="Picture 20" descr="A red cross in a circle&#10;&#10;Description automatically generated">
            <a:extLst>
              <a:ext uri="{FF2B5EF4-FFF2-40B4-BE49-F238E27FC236}">
                <a16:creationId xmlns:a16="http://schemas.microsoft.com/office/drawing/2014/main" id="{5A4C2929-7D43-3D4D-A39C-199A7CB49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518" y="3158807"/>
            <a:ext cx="1200000" cy="1209524"/>
          </a:xfrm>
          <a:prstGeom prst="rect">
            <a:avLst/>
          </a:prstGeom>
        </p:spPr>
      </p:pic>
      <p:pic>
        <p:nvPicPr>
          <p:cNvPr id="22" name="Picture 21" descr="A red cross in a circle&#10;&#10;Description automatically generated">
            <a:extLst>
              <a:ext uri="{FF2B5EF4-FFF2-40B4-BE49-F238E27FC236}">
                <a16:creationId xmlns:a16="http://schemas.microsoft.com/office/drawing/2014/main" id="{F7E7D6C1-9660-E31C-7A2E-EFE426D9D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08" y="2980949"/>
            <a:ext cx="1200000" cy="1209524"/>
          </a:xfrm>
          <a:prstGeom prst="rect">
            <a:avLst/>
          </a:prstGeom>
        </p:spPr>
      </p:pic>
      <p:pic>
        <p:nvPicPr>
          <p:cNvPr id="24" name="Picture 23" descr="A red cross in a circle&#10;&#10;Description automatically generated">
            <a:extLst>
              <a:ext uri="{FF2B5EF4-FFF2-40B4-BE49-F238E27FC236}">
                <a16:creationId xmlns:a16="http://schemas.microsoft.com/office/drawing/2014/main" id="{CBCE945D-1536-9781-748E-2C78BEF0B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612" y="2099374"/>
            <a:ext cx="1200000" cy="1209524"/>
          </a:xfrm>
          <a:prstGeom prst="rect">
            <a:avLst/>
          </a:prstGeom>
        </p:spPr>
      </p:pic>
      <p:pic>
        <p:nvPicPr>
          <p:cNvPr id="27" name="Picture 26" descr="A red cross in a circle&#10;&#10;Description automatically generated">
            <a:extLst>
              <a:ext uri="{FF2B5EF4-FFF2-40B4-BE49-F238E27FC236}">
                <a16:creationId xmlns:a16="http://schemas.microsoft.com/office/drawing/2014/main" id="{01076AAC-34F2-2DB2-3EB9-DC69542AA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251" y="1565240"/>
            <a:ext cx="1200000" cy="1209524"/>
          </a:xfrm>
          <a:prstGeom prst="rect">
            <a:avLst/>
          </a:prstGeom>
        </p:spPr>
      </p:pic>
      <p:pic>
        <p:nvPicPr>
          <p:cNvPr id="26" name="Picture 25" descr="A red cross in a circle&#10;&#10;Description automatically generated">
            <a:extLst>
              <a:ext uri="{FF2B5EF4-FFF2-40B4-BE49-F238E27FC236}">
                <a16:creationId xmlns:a16="http://schemas.microsoft.com/office/drawing/2014/main" id="{D863CFB8-CC29-04E1-7500-397EF67A2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889" y="2133882"/>
            <a:ext cx="1200000" cy="1209524"/>
          </a:xfrm>
          <a:prstGeom prst="rect">
            <a:avLst/>
          </a:prstGeom>
        </p:spPr>
      </p:pic>
      <p:pic>
        <p:nvPicPr>
          <p:cNvPr id="23" name="Picture 22" descr="A red cross in a circle&#10;&#10;Description automatically generated">
            <a:extLst>
              <a:ext uri="{FF2B5EF4-FFF2-40B4-BE49-F238E27FC236}">
                <a16:creationId xmlns:a16="http://schemas.microsoft.com/office/drawing/2014/main" id="{ED1A5480-FDC3-6F71-24DC-2E21DF27C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556" y="2605180"/>
            <a:ext cx="1200000" cy="1209524"/>
          </a:xfrm>
          <a:prstGeom prst="rect">
            <a:avLst/>
          </a:prstGeom>
        </p:spPr>
      </p:pic>
      <p:pic>
        <p:nvPicPr>
          <p:cNvPr id="4" name="Picture 3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FFF4C2DB-9A3A-B327-7238-B49E1381C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25547">
            <a:off x="7211046" y="2047673"/>
            <a:ext cx="1178407" cy="109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6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FC6ED2-E4C2-6B33-9502-7F0E3E744A0C}"/>
              </a:ext>
            </a:extLst>
          </p:cNvPr>
          <p:cNvSpPr txBox="1"/>
          <p:nvPr/>
        </p:nvSpPr>
        <p:spPr>
          <a:xfrm>
            <a:off x="2607250" y="287525"/>
            <a:ext cx="6248515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TYPES OF ACCOMMODATIONS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B3FFD6-0DDE-6543-3C00-165C824D4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5021" y="2537803"/>
            <a:ext cx="8571682" cy="3246722"/>
          </a:xfrm>
          <a:prstGeom prst="rect">
            <a:avLst/>
          </a:prstGeom>
        </p:spPr>
      </p:pic>
      <p:pic>
        <p:nvPicPr>
          <p:cNvPr id="13" name="Picture 12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DA5E4A21-70DC-6548-5E8A-EDAC9BF21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8834">
            <a:off x="6695860" y="1974581"/>
            <a:ext cx="1828571" cy="1695238"/>
          </a:xfrm>
          <a:prstGeom prst="rect">
            <a:avLst/>
          </a:prstGeom>
        </p:spPr>
      </p:pic>
      <p:pic>
        <p:nvPicPr>
          <p:cNvPr id="9" name="Picture 8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8AE22255-1B43-1968-A324-46587087E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8834">
            <a:off x="6872744" y="2840045"/>
            <a:ext cx="1828571" cy="1695238"/>
          </a:xfrm>
          <a:prstGeom prst="rect">
            <a:avLst/>
          </a:prstGeom>
        </p:spPr>
      </p:pic>
      <p:pic>
        <p:nvPicPr>
          <p:cNvPr id="6" name="Picture 5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6A793F3D-6899-978F-DE67-686D3910F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8834">
            <a:off x="7197621" y="3754925"/>
            <a:ext cx="1828571" cy="1695238"/>
          </a:xfrm>
          <a:prstGeom prst="rect">
            <a:avLst/>
          </a:prstGeom>
        </p:spPr>
      </p:pic>
      <p:pic>
        <p:nvPicPr>
          <p:cNvPr id="12" name="Picture 11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4D4EAB79-EC10-629E-8B8E-211400415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8834">
            <a:off x="5941465" y="2337216"/>
            <a:ext cx="1828571" cy="1695238"/>
          </a:xfrm>
          <a:prstGeom prst="rect">
            <a:avLst/>
          </a:prstGeom>
        </p:spPr>
      </p:pic>
      <p:pic>
        <p:nvPicPr>
          <p:cNvPr id="8" name="Picture 7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02B08B48-C282-C1A6-0586-62EBBDB96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8834">
            <a:off x="6145911" y="3313545"/>
            <a:ext cx="1828571" cy="1695238"/>
          </a:xfrm>
          <a:prstGeom prst="rect">
            <a:avLst/>
          </a:prstGeom>
        </p:spPr>
      </p:pic>
      <p:pic>
        <p:nvPicPr>
          <p:cNvPr id="11" name="Picture 10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218A8AEA-D78B-2C76-85D2-2D90DF8FC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8834">
            <a:off x="5057184" y="2933944"/>
            <a:ext cx="1828571" cy="1695238"/>
          </a:xfrm>
          <a:prstGeom prst="rect">
            <a:avLst/>
          </a:prstGeom>
        </p:spPr>
      </p:pic>
      <p:pic>
        <p:nvPicPr>
          <p:cNvPr id="4" name="Picture 3" descr="A red cross in a circle&#10;&#10;Description automatically generated">
            <a:extLst>
              <a:ext uri="{FF2B5EF4-FFF2-40B4-BE49-F238E27FC236}">
                <a16:creationId xmlns:a16="http://schemas.microsoft.com/office/drawing/2014/main" id="{5545DDA2-A2E2-DB76-3DAF-D754D719B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8461">
            <a:off x="1051046" y="2111963"/>
            <a:ext cx="949254" cy="9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0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E87BE4-D0C0-13C4-83C1-41635C0DF21F}"/>
              </a:ext>
            </a:extLst>
          </p:cNvPr>
          <p:cNvSpPr txBox="1"/>
          <p:nvPr/>
        </p:nvSpPr>
        <p:spPr>
          <a:xfrm>
            <a:off x="2607250" y="287525"/>
            <a:ext cx="6248515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TYPES OF ACCOMMODATIONS</a:t>
            </a:r>
          </a:p>
        </p:txBody>
      </p:sp>
      <p:pic>
        <p:nvPicPr>
          <p:cNvPr id="22" name="Picture 21" descr="A red cross in a circle&#10;&#10;Description automatically generated">
            <a:extLst>
              <a:ext uri="{FF2B5EF4-FFF2-40B4-BE49-F238E27FC236}">
                <a16:creationId xmlns:a16="http://schemas.microsoft.com/office/drawing/2014/main" id="{387FE80E-216E-788E-39D5-222BDDD1D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740" y="2865921"/>
            <a:ext cx="1200000" cy="1209524"/>
          </a:xfrm>
          <a:prstGeom prst="rect">
            <a:avLst/>
          </a:prstGeom>
        </p:spPr>
      </p:pic>
      <p:pic>
        <p:nvPicPr>
          <p:cNvPr id="21" name="Picture 20" descr="A red cross in a circle&#10;&#10;Description automatically generated">
            <a:extLst>
              <a:ext uri="{FF2B5EF4-FFF2-40B4-BE49-F238E27FC236}">
                <a16:creationId xmlns:a16="http://schemas.microsoft.com/office/drawing/2014/main" id="{B392C6CD-1D5F-3298-D752-B5B2D22B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08" y="2971506"/>
            <a:ext cx="1200000" cy="1209524"/>
          </a:xfrm>
          <a:prstGeom prst="rect">
            <a:avLst/>
          </a:prstGeom>
        </p:spPr>
      </p:pic>
      <p:pic>
        <p:nvPicPr>
          <p:cNvPr id="20" name="Picture 19" descr="A red cross in a circle&#10;&#10;Description automatically generated">
            <a:extLst>
              <a:ext uri="{FF2B5EF4-FFF2-40B4-BE49-F238E27FC236}">
                <a16:creationId xmlns:a16="http://schemas.microsoft.com/office/drawing/2014/main" id="{ADD1E15A-3734-18BC-42EB-CA53FB0FD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41" y="3193321"/>
            <a:ext cx="1200000" cy="12095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4" name="Picture 13" descr="A cartoon of a seesaw&#10;&#10;Description automatically generated">
            <a:extLst>
              <a:ext uri="{FF2B5EF4-FFF2-40B4-BE49-F238E27FC236}">
                <a16:creationId xmlns:a16="http://schemas.microsoft.com/office/drawing/2014/main" id="{9A7372EF-D9EF-3B74-5A09-ABBB09718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54325" y="3343149"/>
            <a:ext cx="9144000" cy="2558915"/>
          </a:xfrm>
          <a:prstGeom prst="rect">
            <a:avLst/>
          </a:prstGeom>
        </p:spPr>
      </p:pic>
      <p:pic>
        <p:nvPicPr>
          <p:cNvPr id="16" name="Picture 15" descr="A red cross in a circle&#10;&#10;Description automatically generated">
            <a:extLst>
              <a:ext uri="{FF2B5EF4-FFF2-40B4-BE49-F238E27FC236}">
                <a16:creationId xmlns:a16="http://schemas.microsoft.com/office/drawing/2014/main" id="{46B2776C-1D9D-4990-7B56-E2E5B15D9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841502"/>
            <a:ext cx="1200000" cy="1209524"/>
          </a:xfrm>
          <a:prstGeom prst="rect">
            <a:avLst/>
          </a:prstGeom>
        </p:spPr>
      </p:pic>
      <p:pic>
        <p:nvPicPr>
          <p:cNvPr id="17" name="Picture 16" descr="A red cross in a circle&#10;&#10;Description automatically generated">
            <a:extLst>
              <a:ext uri="{FF2B5EF4-FFF2-40B4-BE49-F238E27FC236}">
                <a16:creationId xmlns:a16="http://schemas.microsoft.com/office/drawing/2014/main" id="{A7C46D0C-11D4-1987-4C2A-4A3C3DB8B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91" y="3664679"/>
            <a:ext cx="1200000" cy="1209524"/>
          </a:xfrm>
          <a:prstGeom prst="rect">
            <a:avLst/>
          </a:prstGeom>
        </p:spPr>
      </p:pic>
      <p:pic>
        <p:nvPicPr>
          <p:cNvPr id="18" name="Picture 17" descr="A red cross in a circle&#10;&#10;Description automatically generated">
            <a:extLst>
              <a:ext uri="{FF2B5EF4-FFF2-40B4-BE49-F238E27FC236}">
                <a16:creationId xmlns:a16="http://schemas.microsoft.com/office/drawing/2014/main" id="{206927CD-3434-BF0A-0111-3BD40372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524" y="3487856"/>
            <a:ext cx="1200000" cy="1209524"/>
          </a:xfrm>
          <a:prstGeom prst="rect">
            <a:avLst/>
          </a:prstGeom>
        </p:spPr>
      </p:pic>
      <p:pic>
        <p:nvPicPr>
          <p:cNvPr id="19" name="Picture 18" descr="A red cross in a circle&#10;&#10;Description automatically generated">
            <a:extLst>
              <a:ext uri="{FF2B5EF4-FFF2-40B4-BE49-F238E27FC236}">
                <a16:creationId xmlns:a16="http://schemas.microsoft.com/office/drawing/2014/main" id="{16A48834-15C0-9028-ADC3-68753DE60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957" y="3393510"/>
            <a:ext cx="1200000" cy="1209524"/>
          </a:xfrm>
          <a:prstGeom prst="rect">
            <a:avLst/>
          </a:prstGeom>
        </p:spPr>
      </p:pic>
      <p:pic>
        <p:nvPicPr>
          <p:cNvPr id="24" name="Picture 23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96C1B12D-2BBF-720D-FEBE-B9BD9ECD0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45999">
            <a:off x="6737681" y="2227495"/>
            <a:ext cx="1828571" cy="1695238"/>
          </a:xfrm>
          <a:prstGeom prst="rect">
            <a:avLst/>
          </a:prstGeom>
        </p:spPr>
      </p:pic>
      <p:pic>
        <p:nvPicPr>
          <p:cNvPr id="25" name="Picture 24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D180FD18-F26C-DAF8-5E3D-6097EEE41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45999">
            <a:off x="5785441" y="2420617"/>
            <a:ext cx="182857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8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E0CDCEEB-1A96-513D-4C0C-76F246856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9256">
            <a:off x="5591723" y="2344461"/>
            <a:ext cx="1828571" cy="1695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48F05B-DF28-9C5E-BD13-2A7F39057F2D}"/>
              </a:ext>
            </a:extLst>
          </p:cNvPr>
          <p:cNvSpPr txBox="1"/>
          <p:nvPr/>
        </p:nvSpPr>
        <p:spPr>
          <a:xfrm>
            <a:off x="2607250" y="287525"/>
            <a:ext cx="6248515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TYPES OF ACCOMMODATIONS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4" name="Picture 13" descr="A cartoon of a seesaw&#10;&#10;Description automatically generated">
            <a:extLst>
              <a:ext uri="{FF2B5EF4-FFF2-40B4-BE49-F238E27FC236}">
                <a16:creationId xmlns:a16="http://schemas.microsoft.com/office/drawing/2014/main" id="{B751D454-6669-6E88-FCDC-759D92379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" y="3229397"/>
            <a:ext cx="9144000" cy="2561450"/>
          </a:xfrm>
          <a:prstGeom prst="rect">
            <a:avLst/>
          </a:prstGeom>
        </p:spPr>
      </p:pic>
      <p:pic>
        <p:nvPicPr>
          <p:cNvPr id="16" name="Picture 15" descr="A red cross in a circle&#10;&#10;Description automatically generated">
            <a:extLst>
              <a:ext uri="{FF2B5EF4-FFF2-40B4-BE49-F238E27FC236}">
                <a16:creationId xmlns:a16="http://schemas.microsoft.com/office/drawing/2014/main" id="{A4F4DC3A-B783-ACB9-67CE-34E6C4C01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140" y="2537803"/>
            <a:ext cx="1200000" cy="1209524"/>
          </a:xfrm>
          <a:prstGeom prst="rect">
            <a:avLst/>
          </a:prstGeom>
        </p:spPr>
      </p:pic>
      <p:pic>
        <p:nvPicPr>
          <p:cNvPr id="17" name="Picture 16" descr="A red cross in a circle&#10;&#10;Description automatically generated">
            <a:extLst>
              <a:ext uri="{FF2B5EF4-FFF2-40B4-BE49-F238E27FC236}">
                <a16:creationId xmlns:a16="http://schemas.microsoft.com/office/drawing/2014/main" id="{C8B3304B-BB76-6AC0-D01F-4B0C7F453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807" y="2711467"/>
            <a:ext cx="1200000" cy="1209524"/>
          </a:xfrm>
          <a:prstGeom prst="rect">
            <a:avLst/>
          </a:prstGeom>
        </p:spPr>
      </p:pic>
      <p:pic>
        <p:nvPicPr>
          <p:cNvPr id="18" name="Picture 17" descr="A red cross in a circle&#10;&#10;Description automatically generated">
            <a:extLst>
              <a:ext uri="{FF2B5EF4-FFF2-40B4-BE49-F238E27FC236}">
                <a16:creationId xmlns:a16="http://schemas.microsoft.com/office/drawing/2014/main" id="{4DF5C17A-EB85-5BF7-DAE1-B7542BA38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091" y="2885131"/>
            <a:ext cx="1200000" cy="1209524"/>
          </a:xfrm>
          <a:prstGeom prst="rect">
            <a:avLst/>
          </a:prstGeom>
        </p:spPr>
      </p:pic>
      <p:pic>
        <p:nvPicPr>
          <p:cNvPr id="23" name="Picture 22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0E27E1BE-87B7-81B2-5312-7D4C7B069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9256">
            <a:off x="6581770" y="2370023"/>
            <a:ext cx="1828571" cy="1695238"/>
          </a:xfrm>
          <a:prstGeom prst="rect">
            <a:avLst/>
          </a:prstGeom>
        </p:spPr>
      </p:pic>
      <p:pic>
        <p:nvPicPr>
          <p:cNvPr id="19" name="Picture 18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6C68CAED-BA7A-08D7-AA60-7867F6AC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9256">
            <a:off x="7111904" y="3120621"/>
            <a:ext cx="1828571" cy="1695238"/>
          </a:xfrm>
          <a:prstGeom prst="rect">
            <a:avLst/>
          </a:prstGeom>
        </p:spPr>
      </p:pic>
      <p:pic>
        <p:nvPicPr>
          <p:cNvPr id="20" name="Picture 19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2BD291A3-B342-DA78-25A2-0C7C269C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9091">
            <a:off x="5942643" y="2946958"/>
            <a:ext cx="1828571" cy="1695238"/>
          </a:xfrm>
          <a:prstGeom prst="rect">
            <a:avLst/>
          </a:prstGeom>
        </p:spPr>
      </p:pic>
      <p:pic>
        <p:nvPicPr>
          <p:cNvPr id="22" name="Picture 21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89625F03-4FB2-83AC-522A-A5856FC90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9256">
            <a:off x="4954627" y="2788237"/>
            <a:ext cx="182857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20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97363-7960-09D9-2848-A9C4B423CCAE}"/>
              </a:ext>
            </a:extLst>
          </p:cNvPr>
          <p:cNvSpPr txBox="1"/>
          <p:nvPr/>
        </p:nvSpPr>
        <p:spPr>
          <a:xfrm>
            <a:off x="2607250" y="287525"/>
            <a:ext cx="6248515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TYPES OF ACCOMMODATIONS</a:t>
            </a:r>
          </a:p>
        </p:txBody>
      </p:sp>
      <p:pic>
        <p:nvPicPr>
          <p:cNvPr id="11" name="Picture 10" descr="A red cross in a circle&#10;&#10;Description automatically generated">
            <a:extLst>
              <a:ext uri="{FF2B5EF4-FFF2-40B4-BE49-F238E27FC236}">
                <a16:creationId xmlns:a16="http://schemas.microsoft.com/office/drawing/2014/main" id="{0D2A5A2C-F95D-57C2-543C-0B3C6F84B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71" y="2604008"/>
            <a:ext cx="1188841" cy="1198276"/>
          </a:xfrm>
          <a:prstGeom prst="rect">
            <a:avLst/>
          </a:prstGeom>
        </p:spPr>
      </p:pic>
      <p:pic>
        <p:nvPicPr>
          <p:cNvPr id="10" name="Picture 9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87DA1AC6-E9EF-CF31-B3D5-EA89F3B7D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99" y="2267141"/>
            <a:ext cx="1811566" cy="1679473"/>
          </a:xfrm>
          <a:prstGeom prst="rect">
            <a:avLst/>
          </a:prstGeom>
        </p:spPr>
      </p:pic>
      <p:pic>
        <p:nvPicPr>
          <p:cNvPr id="9" name="Picture 8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D4FBD5CA-98D5-0106-73B9-E896D2080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431" y="2454026"/>
            <a:ext cx="1811566" cy="1679473"/>
          </a:xfrm>
          <a:prstGeom prst="rect">
            <a:avLst/>
          </a:prstGeom>
        </p:spPr>
      </p:pic>
      <p:pic>
        <p:nvPicPr>
          <p:cNvPr id="6" name="Picture 5" descr="A black and red balance beam&#10;&#10;Description automatically generated with medium confidence">
            <a:extLst>
              <a:ext uri="{FF2B5EF4-FFF2-40B4-BE49-F238E27FC236}">
                <a16:creationId xmlns:a16="http://schemas.microsoft.com/office/drawing/2014/main" id="{E3500AE5-BAA2-97F2-13EC-C0FC91E64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2" y="3343149"/>
            <a:ext cx="9058966" cy="2537630"/>
          </a:xfrm>
          <a:prstGeom prst="rect">
            <a:avLst/>
          </a:prstGeom>
        </p:spPr>
      </p:pic>
      <p:pic>
        <p:nvPicPr>
          <p:cNvPr id="8" name="Picture 7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C4851BC1-5A95-4FF8-D5F9-B9DFBF9E0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367" y="2764642"/>
            <a:ext cx="1811566" cy="1679473"/>
          </a:xfrm>
          <a:prstGeom prst="rect">
            <a:avLst/>
          </a:prstGeom>
        </p:spPr>
      </p:pic>
      <p:pic>
        <p:nvPicPr>
          <p:cNvPr id="22" name="Picture 21" descr="A red cross in a circle&#10;&#10;Description automatically generated">
            <a:extLst>
              <a:ext uri="{FF2B5EF4-FFF2-40B4-BE49-F238E27FC236}">
                <a16:creationId xmlns:a16="http://schemas.microsoft.com/office/drawing/2014/main" id="{387FE80E-216E-788E-39D5-222BDDD1D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17" y="2865921"/>
            <a:ext cx="1188841" cy="1198276"/>
          </a:xfrm>
          <a:prstGeom prst="rect">
            <a:avLst/>
          </a:prstGeom>
        </p:spPr>
      </p:pic>
      <p:pic>
        <p:nvPicPr>
          <p:cNvPr id="21" name="Picture 20" descr="A red cross in a circle&#10;&#10;Description automatically generated">
            <a:extLst>
              <a:ext uri="{FF2B5EF4-FFF2-40B4-BE49-F238E27FC236}">
                <a16:creationId xmlns:a16="http://schemas.microsoft.com/office/drawing/2014/main" id="{B392C6CD-1D5F-3298-D752-B5B2D22B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20" y="2719963"/>
            <a:ext cx="1188841" cy="1198276"/>
          </a:xfrm>
          <a:prstGeom prst="rect">
            <a:avLst/>
          </a:prstGeom>
        </p:spPr>
      </p:pic>
      <p:pic>
        <p:nvPicPr>
          <p:cNvPr id="20" name="Picture 19" descr="A red cross in a circle&#10;&#10;Description automatically generated">
            <a:extLst>
              <a:ext uri="{FF2B5EF4-FFF2-40B4-BE49-F238E27FC236}">
                <a16:creationId xmlns:a16="http://schemas.microsoft.com/office/drawing/2014/main" id="{ADD1E15A-3734-18BC-42EB-CA53FB0FD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97" y="3068187"/>
            <a:ext cx="1188841" cy="11982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6" name="Picture 15" descr="A red cross in a circle&#10;&#10;Description automatically generated">
            <a:extLst>
              <a:ext uri="{FF2B5EF4-FFF2-40B4-BE49-F238E27FC236}">
                <a16:creationId xmlns:a16="http://schemas.microsoft.com/office/drawing/2014/main" id="{46B2776C-1D9D-4990-7B56-E2E5B15D9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94" y="3343149"/>
            <a:ext cx="1188841" cy="1198276"/>
          </a:xfrm>
          <a:prstGeom prst="rect">
            <a:avLst/>
          </a:prstGeom>
        </p:spPr>
      </p:pic>
      <p:pic>
        <p:nvPicPr>
          <p:cNvPr id="17" name="Picture 16" descr="A red cross in a circle&#10;&#10;Description automatically generated">
            <a:extLst>
              <a:ext uri="{FF2B5EF4-FFF2-40B4-BE49-F238E27FC236}">
                <a16:creationId xmlns:a16="http://schemas.microsoft.com/office/drawing/2014/main" id="{A7C46D0C-11D4-1987-4C2A-4A3C3DB8B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826" y="3342664"/>
            <a:ext cx="1188841" cy="1198276"/>
          </a:xfrm>
          <a:prstGeom prst="rect">
            <a:avLst/>
          </a:prstGeom>
        </p:spPr>
      </p:pic>
      <p:pic>
        <p:nvPicPr>
          <p:cNvPr id="18" name="Picture 17" descr="A red cross in a circle&#10;&#10;Description automatically generated">
            <a:extLst>
              <a:ext uri="{FF2B5EF4-FFF2-40B4-BE49-F238E27FC236}">
                <a16:creationId xmlns:a16="http://schemas.microsoft.com/office/drawing/2014/main" id="{206927CD-3434-BF0A-0111-3BD40372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36" y="3343149"/>
            <a:ext cx="1188841" cy="1198276"/>
          </a:xfrm>
          <a:prstGeom prst="rect">
            <a:avLst/>
          </a:prstGeom>
        </p:spPr>
      </p:pic>
      <p:pic>
        <p:nvPicPr>
          <p:cNvPr id="19" name="Picture 18" descr="A red cross in a circle&#10;&#10;Description automatically generated">
            <a:extLst>
              <a:ext uri="{FF2B5EF4-FFF2-40B4-BE49-F238E27FC236}">
                <a16:creationId xmlns:a16="http://schemas.microsoft.com/office/drawing/2014/main" id="{16A48834-15C0-9028-ADC3-68753DE60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646" y="3388407"/>
            <a:ext cx="1188841" cy="1198276"/>
          </a:xfrm>
          <a:prstGeom prst="rect">
            <a:avLst/>
          </a:prstGeom>
        </p:spPr>
      </p:pic>
      <p:pic>
        <p:nvPicPr>
          <p:cNvPr id="24" name="Picture 23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96C1B12D-2BBF-720D-FEBE-B9BD9ECD0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92" y="2728649"/>
            <a:ext cx="1811566" cy="1679473"/>
          </a:xfrm>
          <a:prstGeom prst="rect">
            <a:avLst/>
          </a:prstGeom>
        </p:spPr>
      </p:pic>
      <p:pic>
        <p:nvPicPr>
          <p:cNvPr id="25" name="Picture 24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D180FD18-F26C-DAF8-5E3D-6097EEE41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77" y="2865921"/>
            <a:ext cx="1811566" cy="16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4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THE KEY QUESTIONS…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D2F60B-C538-BB9C-AFDE-6EA575E33511}"/>
              </a:ext>
            </a:extLst>
          </p:cNvPr>
          <p:cNvSpPr txBox="1"/>
          <p:nvPr/>
        </p:nvSpPr>
        <p:spPr>
          <a:xfrm>
            <a:off x="986828" y="2322026"/>
            <a:ext cx="7353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1447B"/>
                </a:solidFill>
              </a:rPr>
              <a:t>When does a </a:t>
            </a:r>
            <a:r>
              <a:rPr lang="en-US" sz="2400" b="1">
                <a:solidFill>
                  <a:srgbClr val="E57200"/>
                </a:solidFill>
              </a:rPr>
              <a:t>counselor</a:t>
            </a:r>
            <a:r>
              <a:rPr lang="en-US" sz="2400">
                <a:solidFill>
                  <a:srgbClr val="01447B"/>
                </a:solidFill>
              </a:rPr>
              <a:t> manage a student 504 and when does a </a:t>
            </a:r>
            <a:r>
              <a:rPr lang="en-US" sz="2400" b="1">
                <a:solidFill>
                  <a:srgbClr val="E57200"/>
                </a:solidFill>
              </a:rPr>
              <a:t>nurse</a:t>
            </a:r>
            <a:r>
              <a:rPr lang="en-US" sz="2400">
                <a:solidFill>
                  <a:srgbClr val="01447B"/>
                </a:solidFill>
              </a:rPr>
              <a:t> serve in that role?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2400">
              <a:solidFill>
                <a:srgbClr val="01447B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1447B"/>
                </a:solidFill>
              </a:rPr>
              <a:t>If I’m managing a 504 process, how do I develop/write </a:t>
            </a:r>
            <a:r>
              <a:rPr lang="en-US" sz="2400" b="1">
                <a:solidFill>
                  <a:srgbClr val="E57200"/>
                </a:solidFill>
              </a:rPr>
              <a:t>accommodations</a:t>
            </a:r>
            <a:r>
              <a:rPr lang="en-US" sz="2400">
                <a:solidFill>
                  <a:srgbClr val="01447B"/>
                </a:solidFill>
              </a:rPr>
              <a:t> for things that are outside of my wheelhouse?</a:t>
            </a:r>
          </a:p>
        </p:txBody>
      </p:sp>
    </p:spTree>
    <p:extLst>
      <p:ext uri="{BB962C8B-B14F-4D97-AF65-F5344CB8AC3E}">
        <p14:creationId xmlns:p14="http://schemas.microsoft.com/office/powerpoint/2010/main" val="2197254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WHAT IS…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D2F60B-C538-BB9C-AFDE-6EA575E33511}"/>
              </a:ext>
            </a:extLst>
          </p:cNvPr>
          <p:cNvSpPr txBox="1"/>
          <p:nvPr/>
        </p:nvSpPr>
        <p:spPr>
          <a:xfrm>
            <a:off x="893352" y="2068529"/>
            <a:ext cx="735314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1447B"/>
                </a:solidFill>
              </a:rPr>
              <a:t>The role of the “</a:t>
            </a:r>
            <a:r>
              <a:rPr lang="en-US" sz="2400" b="1">
                <a:solidFill>
                  <a:srgbClr val="E57200"/>
                </a:solidFill>
              </a:rPr>
              <a:t>manager</a:t>
            </a:r>
            <a:r>
              <a:rPr lang="en-US" sz="2400" b="1">
                <a:solidFill>
                  <a:srgbClr val="01447B"/>
                </a:solidFill>
              </a:rPr>
              <a:t>”…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1000">
              <a:solidFill>
                <a:srgbClr val="01447B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Gather information for eligibility considerations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Schedule &amp; run the 504 team meeting(s)</a:t>
            </a:r>
          </a:p>
          <a:p>
            <a:pPr marL="796925" lvl="1" indent="-339725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Ensure 504 process steps are followed</a:t>
            </a:r>
          </a:p>
          <a:p>
            <a:pPr marL="796925" lvl="1" indent="-339725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Ensure all forms are complete and submitted /  uploaded to Special Programs</a:t>
            </a:r>
          </a:p>
          <a:p>
            <a:pPr marL="796925" lvl="1" indent="-339725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Put the plan in action by communicating with teachers and others who need to know</a:t>
            </a:r>
          </a:p>
        </p:txBody>
      </p:sp>
    </p:spTree>
    <p:extLst>
      <p:ext uri="{BB962C8B-B14F-4D97-AF65-F5344CB8AC3E}">
        <p14:creationId xmlns:p14="http://schemas.microsoft.com/office/powerpoint/2010/main" val="2171584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39BDF9-28FF-449D-ABE7-71227D3CE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64" y="3760480"/>
            <a:ext cx="3657600" cy="15420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607250" y="287525"/>
            <a:ext cx="6248515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WHO TAKES POINT?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88E0AE-D951-C841-6704-061DBD4D8951}"/>
              </a:ext>
            </a:extLst>
          </p:cNvPr>
          <p:cNvSpPr txBox="1"/>
          <p:nvPr/>
        </p:nvSpPr>
        <p:spPr>
          <a:xfrm>
            <a:off x="5271091" y="1275157"/>
            <a:ext cx="35463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1447B"/>
                </a:solidFill>
              </a:rPr>
              <a:t>Nurse-Managed</a:t>
            </a:r>
          </a:p>
          <a:p>
            <a:pPr marL="800100" lvl="1" indent="-342900">
              <a:buClr>
                <a:srgbClr val="01447B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E57200"/>
                </a:solidFill>
              </a:rPr>
              <a:t>Diabetes</a:t>
            </a:r>
          </a:p>
          <a:p>
            <a:pPr marL="800100" lvl="1" indent="-342900">
              <a:buClr>
                <a:srgbClr val="01447B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E57200"/>
                </a:solidFill>
              </a:rPr>
              <a:t>Anaphylaxis</a:t>
            </a:r>
          </a:p>
          <a:p>
            <a:pPr marL="800100" lvl="1" indent="-342900">
              <a:buClr>
                <a:srgbClr val="01447B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E57200"/>
                </a:solidFill>
              </a:rPr>
              <a:t>Asthma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C9D47-2825-3AA2-2B2D-B93B4188350D}"/>
              </a:ext>
            </a:extLst>
          </p:cNvPr>
          <p:cNvSpPr txBox="1"/>
          <p:nvPr/>
        </p:nvSpPr>
        <p:spPr>
          <a:xfrm>
            <a:off x="5243932" y="2967285"/>
            <a:ext cx="3521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1447B"/>
                </a:solidFill>
              </a:rPr>
              <a:t>--------------------------------</a:t>
            </a:r>
          </a:p>
          <a:p>
            <a:r>
              <a:rPr lang="en-US" sz="2400" b="1">
                <a:solidFill>
                  <a:srgbClr val="E57200"/>
                </a:solidFill>
              </a:rPr>
              <a:t>Counselor</a:t>
            </a:r>
            <a:r>
              <a:rPr lang="en-US" sz="2400">
                <a:solidFill>
                  <a:srgbClr val="E57200"/>
                </a:solidFill>
              </a:rPr>
              <a:t> serves as consultant for the development &amp; wording</a:t>
            </a:r>
            <a:br>
              <a:rPr lang="en-US" sz="2400">
                <a:solidFill>
                  <a:srgbClr val="E57200"/>
                </a:solidFill>
              </a:rPr>
            </a:br>
            <a:r>
              <a:rPr lang="en-US" sz="2400">
                <a:solidFill>
                  <a:srgbClr val="E57200"/>
                </a:solidFill>
              </a:rPr>
              <a:t>of </a:t>
            </a:r>
            <a:r>
              <a:rPr lang="en-US" sz="2400" b="1">
                <a:solidFill>
                  <a:srgbClr val="E57200"/>
                </a:solidFill>
              </a:rPr>
              <a:t>academic</a:t>
            </a:r>
            <a:r>
              <a:rPr lang="en-US" sz="2400">
                <a:solidFill>
                  <a:srgbClr val="E57200"/>
                </a:solidFill>
              </a:rPr>
              <a:t>-related accommodations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D7A43E-2F43-7293-BF00-841AE2350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164" y="1753820"/>
            <a:ext cx="3657600" cy="183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99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A NEEDED ADJUSTMENT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B7BFC1-E579-008D-74F7-7A85FE917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923" y="4300425"/>
            <a:ext cx="3657600" cy="15085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2A0D82-5A9E-9B37-76F8-9E08DD6F4675}"/>
              </a:ext>
            </a:extLst>
          </p:cNvPr>
          <p:cNvSpPr txBox="1"/>
          <p:nvPr/>
        </p:nvSpPr>
        <p:spPr>
          <a:xfrm>
            <a:off x="4532894" y="1180735"/>
            <a:ext cx="41596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1447B"/>
                </a:solidFill>
              </a:rPr>
              <a:t>Counselor-Managed</a:t>
            </a:r>
          </a:p>
          <a:p>
            <a:pPr marL="800100" lvl="1" indent="-342900">
              <a:buClr>
                <a:srgbClr val="01447B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E57200"/>
                </a:solidFill>
              </a:rPr>
              <a:t>All other scenarios</a:t>
            </a:r>
          </a:p>
          <a:p>
            <a:pPr lvl="1">
              <a:buClr>
                <a:srgbClr val="01447B"/>
              </a:buClr>
            </a:pPr>
            <a:r>
              <a:rPr lang="en-US" sz="2400">
                <a:solidFill>
                  <a:srgbClr val="01447B"/>
                </a:solidFill>
              </a:rPr>
              <a:t>---------------------------------</a:t>
            </a:r>
          </a:p>
          <a:p>
            <a:pPr marL="227013" lvl="1">
              <a:buClr>
                <a:srgbClr val="01447B"/>
              </a:buClr>
            </a:pPr>
            <a:r>
              <a:rPr lang="en-US" sz="2400" b="1">
                <a:solidFill>
                  <a:srgbClr val="E57200"/>
                </a:solidFill>
              </a:rPr>
              <a:t>Nurse</a:t>
            </a:r>
            <a:r>
              <a:rPr lang="en-US" sz="2400">
                <a:solidFill>
                  <a:srgbClr val="E57200"/>
                </a:solidFill>
              </a:rPr>
              <a:t> serves as consultant for the development &amp; wording of </a:t>
            </a:r>
            <a:r>
              <a:rPr lang="en-US" sz="2400" b="1">
                <a:solidFill>
                  <a:srgbClr val="E57200"/>
                </a:solidFill>
              </a:rPr>
              <a:t>medical</a:t>
            </a:r>
            <a:r>
              <a:rPr lang="en-US" sz="2400">
                <a:solidFill>
                  <a:srgbClr val="E57200"/>
                </a:solidFill>
              </a:rPr>
              <a:t>-related accommodations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D5B2F-C3BA-F8D6-2571-F6636471A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22" y="2073975"/>
            <a:ext cx="3657600" cy="1654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BB0FD-25B1-2422-854F-609AC4538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22" y="4300425"/>
            <a:ext cx="3657600" cy="144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8079E6-E83D-91CF-C592-1BA1E6E3F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2989">
            <a:off x="457457" y="1839317"/>
            <a:ext cx="2937302" cy="202973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06A656-C20F-2E50-0532-13A995607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58" y="305632"/>
            <a:ext cx="3440316" cy="1416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511428-2C3A-F72F-D621-D8A1463C65BD}"/>
              </a:ext>
            </a:extLst>
          </p:cNvPr>
          <p:cNvSpPr txBox="1"/>
          <p:nvPr/>
        </p:nvSpPr>
        <p:spPr>
          <a:xfrm>
            <a:off x="3152513" y="1323405"/>
            <a:ext cx="553637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rgbClr val="01447B"/>
                </a:solidFill>
                <a:cs typeface="Arial"/>
              </a:rPr>
              <a:t>Please sit at the appropriate table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30255C9-BCDD-9DA6-272D-7B0BAF7B3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103807"/>
              </p:ext>
            </p:extLst>
          </p:nvPr>
        </p:nvGraphicFramePr>
        <p:xfrm>
          <a:off x="3573378" y="2021305"/>
          <a:ext cx="4917646" cy="3948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0885">
                  <a:extLst>
                    <a:ext uri="{9D8B030D-6E8A-4147-A177-3AD203B41FA5}">
                      <a16:colId xmlns:a16="http://schemas.microsoft.com/office/drawing/2014/main" val="3096453998"/>
                    </a:ext>
                  </a:extLst>
                </a:gridCol>
                <a:gridCol w="3706761">
                  <a:extLst>
                    <a:ext uri="{9D8B030D-6E8A-4147-A177-3AD203B41FA5}">
                      <a16:colId xmlns:a16="http://schemas.microsoft.com/office/drawing/2014/main" val="2142732677"/>
                    </a:ext>
                  </a:extLst>
                </a:gridCol>
              </a:tblGrid>
              <a:tr h="3166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Table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School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586696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356422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386584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62479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SHS, MAE &amp; JAE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994298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EIS &amp; SLE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708466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EVG &amp; LOE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503159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GMS &amp; FVE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90832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HEA &amp; CWE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25398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739976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PCE &amp; EME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302755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WHE, GAE &amp; HAE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715881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JFE, MCE &amp; MOE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184503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SFE, WOE, VRE &amp; TCE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059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522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HEALTH PLAN &amp; 504’s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DEA054-34DB-654F-EB14-DAB848BC1F31}"/>
              </a:ext>
            </a:extLst>
          </p:cNvPr>
          <p:cNvSpPr txBox="1"/>
          <p:nvPr/>
        </p:nvSpPr>
        <p:spPr>
          <a:xfrm>
            <a:off x="856721" y="2305737"/>
            <a:ext cx="7426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1447B"/>
                </a:solidFill>
              </a:rPr>
              <a:t>What are key differences between a “</a:t>
            </a:r>
            <a:r>
              <a:rPr lang="en-US" sz="2800" b="1">
                <a:solidFill>
                  <a:srgbClr val="E57200"/>
                </a:solidFill>
              </a:rPr>
              <a:t>health plan</a:t>
            </a:r>
            <a:r>
              <a:rPr lang="en-US" sz="2400">
                <a:solidFill>
                  <a:srgbClr val="01447B"/>
                </a:solidFill>
              </a:rPr>
              <a:t>” and a “</a:t>
            </a:r>
            <a:r>
              <a:rPr lang="en-US" sz="2800" b="1">
                <a:solidFill>
                  <a:srgbClr val="E57200"/>
                </a:solidFill>
              </a:rPr>
              <a:t>504 plan</a:t>
            </a:r>
            <a:r>
              <a:rPr lang="en-US" sz="2400">
                <a:solidFill>
                  <a:srgbClr val="01447B"/>
                </a:solidFill>
              </a:rPr>
              <a:t>”?</a:t>
            </a:r>
          </a:p>
          <a:p>
            <a:endParaRPr lang="en-US" sz="24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Do </a:t>
            </a:r>
            <a:r>
              <a:rPr lang="en-US" sz="2400" b="1">
                <a:solidFill>
                  <a:srgbClr val="E57200"/>
                </a:solidFill>
              </a:rPr>
              <a:t>all</a:t>
            </a:r>
            <a:r>
              <a:rPr lang="en-US" sz="2400">
                <a:solidFill>
                  <a:srgbClr val="01447B"/>
                </a:solidFill>
              </a:rPr>
              <a:t> 504’s need an accompanying health plan?</a:t>
            </a:r>
          </a:p>
          <a:p>
            <a:endParaRPr lang="en-US" sz="24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Do </a:t>
            </a:r>
            <a:r>
              <a:rPr lang="en-US" sz="2400" b="1">
                <a:solidFill>
                  <a:srgbClr val="E57200"/>
                </a:solidFill>
              </a:rPr>
              <a:t>all</a:t>
            </a:r>
            <a:r>
              <a:rPr lang="en-US" sz="2400">
                <a:solidFill>
                  <a:srgbClr val="01447B"/>
                </a:solidFill>
              </a:rPr>
              <a:t> health plans need an accompanying 504 plan?</a:t>
            </a:r>
          </a:p>
          <a:p>
            <a:endParaRPr lang="en-US" sz="2400">
              <a:solidFill>
                <a:srgbClr val="01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504 ELIGIBILITY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757502-A117-80DB-7358-30BB4C2EF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810" y="1285246"/>
            <a:ext cx="4762123" cy="470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5133E6F-936E-186A-7EC4-D2ABB1DF6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58" y="316078"/>
            <a:ext cx="2900847" cy="1199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348BD2-1305-4917-63E6-072B2329CF5A}"/>
              </a:ext>
            </a:extLst>
          </p:cNvPr>
          <p:cNvSpPr txBox="1"/>
          <p:nvPr/>
        </p:nvSpPr>
        <p:spPr>
          <a:xfrm>
            <a:off x="3232088" y="915914"/>
            <a:ext cx="403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E57200"/>
                </a:solidFill>
              </a:rPr>
              <a:t>Substantial Impairment Determination</a:t>
            </a:r>
          </a:p>
        </p:txBody>
      </p:sp>
    </p:spTree>
    <p:extLst>
      <p:ext uri="{BB962C8B-B14F-4D97-AF65-F5344CB8AC3E}">
        <p14:creationId xmlns:p14="http://schemas.microsoft.com/office/powerpoint/2010/main" val="593320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504 ELIGIBILITY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35DEE0-BA7B-F535-AA5E-95C598014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67" b="986"/>
          <a:stretch/>
        </p:blipFill>
        <p:spPr>
          <a:xfrm>
            <a:off x="2408222" y="1226829"/>
            <a:ext cx="5189236" cy="4888871"/>
          </a:xfrm>
          <a:prstGeom prst="rect">
            <a:avLst/>
          </a:prstGeom>
        </p:spPr>
      </p:pic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93D6AC-04C9-944D-5402-E6E60A555354}"/>
              </a:ext>
            </a:extLst>
          </p:cNvPr>
          <p:cNvSpPr txBox="1"/>
          <p:nvPr/>
        </p:nvSpPr>
        <p:spPr>
          <a:xfrm>
            <a:off x="2983917" y="857497"/>
            <a:ext cx="403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E57200"/>
                </a:solidFill>
              </a:rPr>
              <a:t>Impact Below Threshold</a:t>
            </a:r>
          </a:p>
        </p:txBody>
      </p:sp>
    </p:spTree>
    <p:extLst>
      <p:ext uri="{BB962C8B-B14F-4D97-AF65-F5344CB8AC3E}">
        <p14:creationId xmlns:p14="http://schemas.microsoft.com/office/powerpoint/2010/main" val="83812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504 ELIGIBILITY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9F9FF7-7F9D-7DF7-7B50-4913EFA5ECE5}"/>
              </a:ext>
            </a:extLst>
          </p:cNvPr>
          <p:cNvSpPr txBox="1"/>
          <p:nvPr/>
        </p:nvSpPr>
        <p:spPr>
          <a:xfrm>
            <a:off x="2551001" y="1638803"/>
            <a:ext cx="403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E57200"/>
                </a:solidFill>
              </a:rPr>
              <a:t>Impact Above Threshold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720FE2-63A0-EFBD-B61F-D8B66FDA8398}"/>
              </a:ext>
            </a:extLst>
          </p:cNvPr>
          <p:cNvGrpSpPr/>
          <p:nvPr/>
        </p:nvGrpSpPr>
        <p:grpSpPr>
          <a:xfrm>
            <a:off x="1419779" y="1823469"/>
            <a:ext cx="5866310" cy="3682630"/>
            <a:chOff x="1419779" y="1823469"/>
            <a:chExt cx="5866310" cy="36826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F16549-FC4C-05A8-522D-BFC3865C4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239"/>
            <a:stretch/>
          </p:blipFill>
          <p:spPr>
            <a:xfrm>
              <a:off x="1853760" y="2109458"/>
              <a:ext cx="5432329" cy="33966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7F3A430-C606-B1B8-4183-242A48437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9592"/>
            <a:stretch/>
          </p:blipFill>
          <p:spPr>
            <a:xfrm>
              <a:off x="1419779" y="1823469"/>
              <a:ext cx="628738" cy="3396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7241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PROCESS POINTS TO PONDER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A6D9D1-A32F-4FE1-F8A0-BAA1CFCD90F4}"/>
              </a:ext>
            </a:extLst>
          </p:cNvPr>
          <p:cNvSpPr txBox="1"/>
          <p:nvPr/>
        </p:nvSpPr>
        <p:spPr>
          <a:xfrm>
            <a:off x="986828" y="2274838"/>
            <a:ext cx="73531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SCENARIO</a:t>
            </a:r>
          </a:p>
          <a:p>
            <a:endParaRPr lang="en-US" sz="2400">
              <a:solidFill>
                <a:srgbClr val="01447B"/>
              </a:solidFill>
            </a:endParaRPr>
          </a:p>
          <a:p>
            <a:r>
              <a:rPr lang="en-US" sz="2400" i="1">
                <a:solidFill>
                  <a:srgbClr val="01447B"/>
                </a:solidFill>
              </a:rPr>
              <a:t>During a conversation, a parent explains to you that they believe their student needs a 504 plan.</a:t>
            </a:r>
          </a:p>
          <a:p>
            <a:endParaRPr lang="en-US" sz="24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How might you respond, and what are some appropriate steps to take?</a:t>
            </a:r>
          </a:p>
        </p:txBody>
      </p:sp>
    </p:spTree>
    <p:extLst>
      <p:ext uri="{BB962C8B-B14F-4D97-AF65-F5344CB8AC3E}">
        <p14:creationId xmlns:p14="http://schemas.microsoft.com/office/powerpoint/2010/main" val="2967137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PROCESS POINTS TO PONDER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A6D9D1-A32F-4FE1-F8A0-BAA1CFCD90F4}"/>
              </a:ext>
            </a:extLst>
          </p:cNvPr>
          <p:cNvSpPr txBox="1"/>
          <p:nvPr/>
        </p:nvSpPr>
        <p:spPr>
          <a:xfrm>
            <a:off x="970322" y="1529769"/>
            <a:ext cx="782206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APPROPRIATE STEPS</a:t>
            </a:r>
          </a:p>
          <a:p>
            <a:endParaRPr lang="en-US" sz="1600">
              <a:solidFill>
                <a:srgbClr val="01447B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>
                <a:solidFill>
                  <a:srgbClr val="01447B"/>
                </a:solidFill>
              </a:rPr>
              <a:t>Ask questions to gauge their understanding the </a:t>
            </a:r>
            <a:r>
              <a:rPr lang="en-US" sz="2400" b="1">
                <a:solidFill>
                  <a:srgbClr val="01447B"/>
                </a:solidFill>
              </a:rPr>
              <a:t>purpose</a:t>
            </a:r>
            <a:r>
              <a:rPr lang="en-US" sz="2400">
                <a:solidFill>
                  <a:srgbClr val="01447B"/>
                </a:solidFill>
              </a:rPr>
              <a:t> of a 504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1100">
              <a:solidFill>
                <a:srgbClr val="01447B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>
                <a:solidFill>
                  <a:srgbClr val="01447B"/>
                </a:solidFill>
              </a:rPr>
              <a:t>Help </a:t>
            </a:r>
            <a:r>
              <a:rPr lang="en-US" sz="2400" b="1">
                <a:solidFill>
                  <a:srgbClr val="01447B"/>
                </a:solidFill>
              </a:rPr>
              <a:t>fill in any gaps in understanding </a:t>
            </a:r>
            <a:r>
              <a:rPr lang="en-US" sz="2400">
                <a:solidFill>
                  <a:srgbClr val="01447B"/>
                </a:solidFill>
              </a:rPr>
              <a:t>if/as needed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900">
              <a:solidFill>
                <a:srgbClr val="01447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To determine whether the student has an impairment that substantially limits one or more major life activities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1000">
              <a:solidFill>
                <a:srgbClr val="01447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And if so, to provide accommodations so that the student can access and benefit from their education</a:t>
            </a:r>
            <a:endParaRPr lang="en-US" sz="1400">
              <a:solidFill>
                <a:srgbClr val="01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72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PROCESS POINTS TO PONDER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A6D9D1-A32F-4FE1-F8A0-BAA1CFCD90F4}"/>
              </a:ext>
            </a:extLst>
          </p:cNvPr>
          <p:cNvSpPr txBox="1"/>
          <p:nvPr/>
        </p:nvSpPr>
        <p:spPr>
          <a:xfrm>
            <a:off x="986828" y="1419059"/>
            <a:ext cx="73531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APPROPRIATE STEPS</a:t>
            </a:r>
          </a:p>
          <a:p>
            <a:endParaRPr lang="en-US" sz="1400">
              <a:solidFill>
                <a:srgbClr val="01447B"/>
              </a:solidFill>
            </a:endParaRPr>
          </a:p>
          <a:p>
            <a:pPr marL="457200" indent="-457200">
              <a:buFont typeface="+mj-lt"/>
              <a:buAutoNum type="arabicParenR" startAt="3"/>
            </a:pPr>
            <a:r>
              <a:rPr lang="en-US" sz="2400">
                <a:solidFill>
                  <a:srgbClr val="01447B"/>
                </a:solidFill>
              </a:rPr>
              <a:t>Explain the parts of the 504 </a:t>
            </a:r>
            <a:r>
              <a:rPr lang="en-US" sz="2400" b="1">
                <a:solidFill>
                  <a:srgbClr val="01447B"/>
                </a:solidFill>
              </a:rPr>
              <a:t>process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1000">
              <a:solidFill>
                <a:srgbClr val="01447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Request a referral for evaluation</a:t>
            </a:r>
          </a:p>
          <a:p>
            <a:pPr marL="1371600" lvl="2" indent="-457200">
              <a:buFont typeface="Arial" panose="020B0604020202020204" pitchFamily="34" charset="0"/>
              <a:buChar char="–"/>
            </a:pPr>
            <a:r>
              <a:rPr lang="en-US" sz="1400">
                <a:solidFill>
                  <a:srgbClr val="01447B"/>
                </a:solidFill>
              </a:rPr>
              <a:t>Provide them a </a:t>
            </a:r>
            <a:r>
              <a:rPr lang="en-US" sz="1400">
                <a:solidFill>
                  <a:srgbClr val="3333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504-3 form</a:t>
            </a:r>
            <a:br>
              <a:rPr lang="en-US" sz="1400">
                <a:solidFill>
                  <a:srgbClr val="3333FF"/>
                </a:solidFill>
              </a:rPr>
            </a:br>
            <a:endParaRPr lang="en-US" sz="300">
              <a:solidFill>
                <a:srgbClr val="3333FF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Provide consent for an evaluation</a:t>
            </a:r>
          </a:p>
          <a:p>
            <a:pPr marL="1371600" lvl="2" indent="-457200">
              <a:buFont typeface="Arial" panose="020B0604020202020204" pitchFamily="34" charset="0"/>
              <a:buChar char="–"/>
            </a:pPr>
            <a:r>
              <a:rPr lang="en-US" sz="1400">
                <a:solidFill>
                  <a:srgbClr val="01447B"/>
                </a:solidFill>
              </a:rPr>
              <a:t>Provide them a </a:t>
            </a:r>
            <a:r>
              <a:rPr lang="en-US" sz="1400">
                <a:solidFill>
                  <a:srgbClr val="3333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504-4 form</a:t>
            </a:r>
            <a:br>
              <a:rPr lang="en-US" sz="1400">
                <a:solidFill>
                  <a:srgbClr val="3333FF"/>
                </a:solidFill>
              </a:rPr>
            </a:br>
            <a:endParaRPr lang="en-US" sz="300">
              <a:solidFill>
                <a:srgbClr val="3333FF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The school team evaluates</a:t>
            </a:r>
          </a:p>
          <a:p>
            <a:pPr marL="1371600" lvl="2" indent="-457200">
              <a:buFont typeface="Arial" panose="020B0604020202020204" pitchFamily="34" charset="0"/>
              <a:buChar char="–"/>
            </a:pPr>
            <a:r>
              <a:rPr lang="en-US" sz="1400">
                <a:solidFill>
                  <a:srgbClr val="01447B"/>
                </a:solidFill>
              </a:rPr>
              <a:t>Although Section 504 does not give parents/guardians the right to participate in a 504 meeting, EPS considers this best practice whenever possible/appropriate.</a:t>
            </a:r>
            <a:br>
              <a:rPr lang="en-US" sz="1400">
                <a:solidFill>
                  <a:srgbClr val="01447B"/>
                </a:solidFill>
              </a:rPr>
            </a:br>
            <a:endParaRPr lang="en-US" sz="300">
              <a:solidFill>
                <a:srgbClr val="01447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If eligible, the team creates a 504 plan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300">
              <a:solidFill>
                <a:srgbClr val="01447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The school puts the plan in action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300">
              <a:solidFill>
                <a:srgbClr val="01447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The school reviews and evaluates the plan</a:t>
            </a:r>
          </a:p>
        </p:txBody>
      </p:sp>
    </p:spTree>
    <p:extLst>
      <p:ext uri="{BB962C8B-B14F-4D97-AF65-F5344CB8AC3E}">
        <p14:creationId xmlns:p14="http://schemas.microsoft.com/office/powerpoint/2010/main" val="3381562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PROCESS POINTS TO PONDER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A6D9D1-A32F-4FE1-F8A0-BAA1CFCD90F4}"/>
              </a:ext>
            </a:extLst>
          </p:cNvPr>
          <p:cNvSpPr txBox="1"/>
          <p:nvPr/>
        </p:nvSpPr>
        <p:spPr>
          <a:xfrm>
            <a:off x="778598" y="2082031"/>
            <a:ext cx="773165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APPROPRIATE STEPS</a:t>
            </a:r>
          </a:p>
          <a:p>
            <a:endParaRPr lang="en-US" sz="1600">
              <a:solidFill>
                <a:srgbClr val="01447B"/>
              </a:solidFill>
            </a:endParaRPr>
          </a:p>
          <a:p>
            <a:pPr marL="457200" indent="-457200">
              <a:buFont typeface="+mj-lt"/>
              <a:buAutoNum type="arabicParenR" startAt="4"/>
            </a:pPr>
            <a:r>
              <a:rPr lang="en-US" sz="2400">
                <a:solidFill>
                  <a:srgbClr val="01447B"/>
                </a:solidFill>
              </a:rPr>
              <a:t>After receiving a submitted 504-3 form – or when adequate information is available – determine appropriate </a:t>
            </a:r>
            <a:r>
              <a:rPr lang="en-US" sz="2400" b="1">
                <a:solidFill>
                  <a:srgbClr val="01447B"/>
                </a:solidFill>
              </a:rPr>
              <a:t>manager </a:t>
            </a:r>
            <a:r>
              <a:rPr lang="en-US" sz="2400">
                <a:solidFill>
                  <a:srgbClr val="01447B"/>
                </a:solidFill>
              </a:rPr>
              <a:t>to organize/communicate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1400">
              <a:solidFill>
                <a:srgbClr val="01447B"/>
              </a:solidFill>
            </a:endParaRPr>
          </a:p>
          <a:p>
            <a:pPr marL="1371600" lvl="2" indent="-457200">
              <a:buClr>
                <a:srgbClr val="01447B"/>
              </a:buClr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E57200"/>
                </a:solidFill>
              </a:rPr>
              <a:t>NURSE</a:t>
            </a:r>
            <a:r>
              <a:rPr lang="en-US" sz="2400" b="1">
                <a:solidFill>
                  <a:srgbClr val="01447B"/>
                </a:solidFill>
              </a:rPr>
              <a:t> * </a:t>
            </a:r>
            <a:r>
              <a:rPr lang="en-US" sz="2400">
                <a:solidFill>
                  <a:srgbClr val="01447B"/>
                </a:solidFill>
              </a:rPr>
              <a:t>- Diabetes, Anaphylaxis, Asthma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900">
              <a:solidFill>
                <a:srgbClr val="01447B"/>
              </a:solidFill>
            </a:endParaRPr>
          </a:p>
          <a:p>
            <a:pPr marL="1371600" lvl="2" indent="-457200">
              <a:buClr>
                <a:srgbClr val="01447B"/>
              </a:buClr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E57200"/>
                </a:solidFill>
              </a:rPr>
              <a:t>COUNSELOR</a:t>
            </a:r>
            <a:r>
              <a:rPr lang="en-US" sz="2400" b="1">
                <a:solidFill>
                  <a:srgbClr val="01447B"/>
                </a:solidFill>
              </a:rPr>
              <a:t> * </a:t>
            </a:r>
            <a:r>
              <a:rPr lang="en-US" sz="2400">
                <a:solidFill>
                  <a:srgbClr val="01447B"/>
                </a:solidFill>
              </a:rPr>
              <a:t>- All other scenarios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2400">
              <a:solidFill>
                <a:srgbClr val="01447B"/>
              </a:solidFill>
            </a:endParaRPr>
          </a:p>
          <a:p>
            <a:pPr marL="0" lvl="1" algn="ctr">
              <a:buClr>
                <a:srgbClr val="01447B"/>
              </a:buClr>
            </a:pPr>
            <a:r>
              <a:rPr lang="en-US" i="1">
                <a:solidFill>
                  <a:srgbClr val="01447B"/>
                </a:solidFill>
              </a:rPr>
              <a:t>*unless mutually agreed otherwise in the best interest of the student</a:t>
            </a:r>
            <a:r>
              <a:rPr lang="en-US" sz="2400">
                <a:solidFill>
                  <a:srgbClr val="01447B"/>
                </a:solidFill>
              </a:rPr>
              <a:t>   </a:t>
            </a:r>
            <a:endParaRPr lang="en-US" sz="1400">
              <a:solidFill>
                <a:srgbClr val="01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49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PROCESS POINTS TO PONDER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A6D9D1-A32F-4FE1-F8A0-BAA1CFCD90F4}"/>
              </a:ext>
            </a:extLst>
          </p:cNvPr>
          <p:cNvSpPr txBox="1"/>
          <p:nvPr/>
        </p:nvSpPr>
        <p:spPr>
          <a:xfrm>
            <a:off x="778598" y="2082031"/>
            <a:ext cx="773165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WHAT NOT TO DO</a:t>
            </a:r>
          </a:p>
          <a:p>
            <a:endParaRPr lang="en-US" sz="16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Avoid sharing your initial </a:t>
            </a:r>
            <a:r>
              <a:rPr lang="en-US" sz="2400" b="1">
                <a:solidFill>
                  <a:srgbClr val="01447B"/>
                </a:solidFill>
              </a:rPr>
              <a:t>speculations</a:t>
            </a:r>
            <a:r>
              <a:rPr lang="en-US" sz="2400">
                <a:solidFill>
                  <a:srgbClr val="01447B"/>
                </a:solidFill>
              </a:rPr>
              <a:t> about whether the student will/won’t qualify for a 504. In other words, don’t inadvertently hold an informal evaluation meeting.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1000">
              <a:solidFill>
                <a:srgbClr val="01447B"/>
              </a:solidFill>
            </a:endParaRPr>
          </a:p>
          <a:p>
            <a:pPr marL="800100" lvl="1" indent="-342900">
              <a:buClr>
                <a:srgbClr val="E57200"/>
              </a:buClr>
              <a:buFont typeface="Arial" panose="020B0604020202020204" pitchFamily="34" charset="0"/>
              <a:buChar char="‒"/>
            </a:pPr>
            <a:r>
              <a:rPr lang="en-US" sz="2400">
                <a:solidFill>
                  <a:srgbClr val="01447B"/>
                </a:solidFill>
              </a:rPr>
              <a:t>Remember, you need </a:t>
            </a:r>
            <a:r>
              <a:rPr lang="en-US" sz="2400" b="1">
                <a:solidFill>
                  <a:srgbClr val="01447B"/>
                </a:solidFill>
              </a:rPr>
              <a:t>consent</a:t>
            </a:r>
            <a:r>
              <a:rPr lang="en-US" sz="2400">
                <a:solidFill>
                  <a:srgbClr val="01447B"/>
                </a:solidFill>
              </a:rPr>
              <a:t> to evaluate</a:t>
            </a:r>
          </a:p>
          <a:p>
            <a:pPr marL="800100" lvl="1" indent="-342900">
              <a:buClr>
                <a:srgbClr val="E57200"/>
              </a:buClr>
              <a:buFont typeface="Arial" panose="020B0604020202020204" pitchFamily="34" charset="0"/>
              <a:buChar char="‒"/>
            </a:pPr>
            <a:r>
              <a:rPr lang="en-US" sz="2400">
                <a:solidFill>
                  <a:srgbClr val="01447B"/>
                </a:solidFill>
              </a:rPr>
              <a:t>Determination is a </a:t>
            </a:r>
            <a:r>
              <a:rPr lang="en-US" sz="2400" b="1">
                <a:solidFill>
                  <a:srgbClr val="01447B"/>
                </a:solidFill>
              </a:rPr>
              <a:t>team decision</a:t>
            </a:r>
            <a:r>
              <a:rPr lang="en-US" sz="2400">
                <a:solidFill>
                  <a:srgbClr val="01447B"/>
                </a:solidFill>
              </a:rPr>
              <a:t>, not individual   </a:t>
            </a:r>
            <a:endParaRPr lang="en-US" sz="1400">
              <a:solidFill>
                <a:srgbClr val="01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20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LET’S DO SOME ROLE PLAYS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A2F97C-3EB1-1563-114A-368665C60AB1}"/>
              </a:ext>
            </a:extLst>
          </p:cNvPr>
          <p:cNvSpPr txBox="1"/>
          <p:nvPr/>
        </p:nvSpPr>
        <p:spPr>
          <a:xfrm>
            <a:off x="834520" y="1656791"/>
            <a:ext cx="773165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Hypothetical Scenario</a:t>
            </a:r>
            <a:br>
              <a:rPr lang="en-US" sz="2400" b="1">
                <a:solidFill>
                  <a:srgbClr val="E57200"/>
                </a:solidFill>
              </a:rPr>
            </a:br>
            <a:endParaRPr lang="en-US" sz="16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The team is meeting to determine if a student is eligible for a 504 plan.</a:t>
            </a:r>
          </a:p>
          <a:p>
            <a:endParaRPr lang="en-US" sz="11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For the sake of this role play, here’s what you know:</a:t>
            </a:r>
          </a:p>
          <a:p>
            <a:endParaRPr lang="en-US" sz="1000">
              <a:solidFill>
                <a:srgbClr val="01447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>
                <a:solidFill>
                  <a:srgbClr val="01447B"/>
                </a:solidFill>
              </a:rPr>
              <a:t>The student has a broken </a:t>
            </a:r>
            <a:r>
              <a:rPr lang="en-US" sz="2400" b="1" i="1">
                <a:solidFill>
                  <a:srgbClr val="E57200"/>
                </a:solidFill>
              </a:rPr>
              <a:t>bone</a:t>
            </a:r>
            <a:br>
              <a:rPr lang="en-US" sz="2400" b="1" i="1">
                <a:solidFill>
                  <a:srgbClr val="01447B"/>
                </a:solidFill>
              </a:rPr>
            </a:br>
            <a:endParaRPr lang="en-US" sz="14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Is the student eligible for a 504 plan?  Explain your thinking as a table group.</a:t>
            </a:r>
            <a:endParaRPr lang="en-US" sz="1400">
              <a:solidFill>
                <a:srgbClr val="01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1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32B923-8B22-01F8-49AF-F8FBEE0EAAB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QUICK UPDATES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06A656-C20F-2E50-0532-13A995607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8" y="305632"/>
            <a:ext cx="3440316" cy="1416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511428-2C3A-F72F-D621-D8A1463C65BD}"/>
              </a:ext>
            </a:extLst>
          </p:cNvPr>
          <p:cNvSpPr txBox="1"/>
          <p:nvPr/>
        </p:nvSpPr>
        <p:spPr>
          <a:xfrm>
            <a:off x="1801737" y="2172654"/>
            <a:ext cx="5536376" cy="2831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1447B"/>
                </a:solidFill>
                <a:cs typeface="Arial"/>
              </a:rPr>
              <a:t>Counseling Intern Opportunities</a:t>
            </a:r>
            <a:br>
              <a:rPr lang="en-US" sz="2400" b="1" dirty="0">
                <a:solidFill>
                  <a:srgbClr val="01447B"/>
                </a:solidFill>
                <a:cs typeface="Arial"/>
              </a:rPr>
            </a:br>
            <a:endParaRPr lang="en-US" sz="1000" b="1" dirty="0">
              <a:solidFill>
                <a:srgbClr val="01447B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1447B"/>
                </a:solidFill>
                <a:cs typeface="Arial"/>
              </a:rPr>
              <a:t>Clarification About Forms in “</a:t>
            </a:r>
            <a:r>
              <a:rPr lang="en-US" sz="2400" b="1" dirty="0" err="1">
                <a:solidFill>
                  <a:srgbClr val="01447B"/>
                </a:solidFill>
                <a:cs typeface="Arial"/>
              </a:rPr>
              <a:t>StudentCrisisSupport</a:t>
            </a:r>
            <a:r>
              <a:rPr lang="en-US" sz="2400" b="1" dirty="0">
                <a:solidFill>
                  <a:srgbClr val="01447B"/>
                </a:solidFill>
                <a:cs typeface="Arial"/>
              </a:rPr>
              <a:t>” Folders</a:t>
            </a:r>
            <a:br>
              <a:rPr lang="en-US" sz="2400" b="1" dirty="0">
                <a:solidFill>
                  <a:srgbClr val="01447B"/>
                </a:solidFill>
                <a:cs typeface="Arial"/>
              </a:rPr>
            </a:br>
            <a:endParaRPr lang="en-US" sz="1000" b="1" dirty="0">
              <a:solidFill>
                <a:srgbClr val="01447B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1447B"/>
                </a:solidFill>
                <a:cs typeface="Arial"/>
              </a:rPr>
              <a:t>January Counselor Meeting</a:t>
            </a:r>
            <a:br>
              <a:rPr lang="en-US" sz="2400" b="1" dirty="0">
                <a:solidFill>
                  <a:srgbClr val="01447B"/>
                </a:solidFill>
                <a:cs typeface="Arial"/>
              </a:rPr>
            </a:br>
            <a:endParaRPr lang="en-US" sz="1000" b="1" dirty="0">
              <a:solidFill>
                <a:srgbClr val="01447B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1447B"/>
                </a:solidFill>
                <a:cs typeface="Arial"/>
              </a:rPr>
              <a:t>College Board Accommodations | Due to Lindsey by 12/15 </a:t>
            </a:r>
          </a:p>
        </p:txBody>
      </p:sp>
    </p:spTree>
    <p:extLst>
      <p:ext uri="{BB962C8B-B14F-4D97-AF65-F5344CB8AC3E}">
        <p14:creationId xmlns:p14="http://schemas.microsoft.com/office/powerpoint/2010/main" val="3750210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LET’S DO SOME ROLE PLAYS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A2F97C-3EB1-1563-114A-368665C60AB1}"/>
              </a:ext>
            </a:extLst>
          </p:cNvPr>
          <p:cNvSpPr txBox="1"/>
          <p:nvPr/>
        </p:nvSpPr>
        <p:spPr>
          <a:xfrm>
            <a:off x="834520" y="1656791"/>
            <a:ext cx="773165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Hypothetical Scenario</a:t>
            </a:r>
            <a:br>
              <a:rPr lang="en-US" sz="2400" b="1">
                <a:solidFill>
                  <a:srgbClr val="E57200"/>
                </a:solidFill>
              </a:rPr>
            </a:br>
            <a:endParaRPr lang="en-US" sz="16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The team is meeting to determine if a student is eligible for a 504 plan.</a:t>
            </a:r>
          </a:p>
          <a:p>
            <a:endParaRPr lang="en-US" sz="11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For the sake of this role play, here’s what you know:</a:t>
            </a:r>
          </a:p>
          <a:p>
            <a:endParaRPr lang="en-US" sz="1000">
              <a:solidFill>
                <a:srgbClr val="01447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>
                <a:solidFill>
                  <a:srgbClr val="01447B"/>
                </a:solidFill>
              </a:rPr>
              <a:t>The student has a broken </a:t>
            </a:r>
            <a:r>
              <a:rPr lang="en-US" sz="2400" b="1" i="1">
                <a:solidFill>
                  <a:srgbClr val="E57200"/>
                </a:solidFill>
              </a:rPr>
              <a:t>wrist</a:t>
            </a:r>
            <a:br>
              <a:rPr lang="en-US" sz="2400" b="1" i="1">
                <a:solidFill>
                  <a:srgbClr val="01447B"/>
                </a:solidFill>
              </a:rPr>
            </a:br>
            <a:endParaRPr lang="en-US" sz="14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Is the student eligible for a 504 plan?  How does this additional information influence your thinking?</a:t>
            </a:r>
            <a:endParaRPr lang="en-US" sz="1400">
              <a:solidFill>
                <a:srgbClr val="01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8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LET’S DO SOME ROLE PLAYS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A2F97C-3EB1-1563-114A-368665C60AB1}"/>
              </a:ext>
            </a:extLst>
          </p:cNvPr>
          <p:cNvSpPr txBox="1"/>
          <p:nvPr/>
        </p:nvSpPr>
        <p:spPr>
          <a:xfrm>
            <a:off x="834520" y="1656791"/>
            <a:ext cx="773165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Hypothetical Scenario</a:t>
            </a:r>
            <a:br>
              <a:rPr lang="en-US" sz="2400" b="1">
                <a:solidFill>
                  <a:srgbClr val="E57200"/>
                </a:solidFill>
              </a:rPr>
            </a:br>
            <a:endParaRPr lang="en-US" sz="16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The team is meeting to determine if a student is eligible for a 504 plan.</a:t>
            </a:r>
          </a:p>
          <a:p>
            <a:endParaRPr lang="en-US" sz="11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For the sake of this role play, here’s what you know:</a:t>
            </a:r>
          </a:p>
          <a:p>
            <a:endParaRPr lang="en-US" sz="1000">
              <a:solidFill>
                <a:srgbClr val="01447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>
                <a:solidFill>
                  <a:srgbClr val="01447B"/>
                </a:solidFill>
              </a:rPr>
              <a:t>The student has a broken </a:t>
            </a:r>
            <a:r>
              <a:rPr lang="en-US" sz="2400" b="1" i="1">
                <a:solidFill>
                  <a:srgbClr val="E57200"/>
                </a:solidFill>
              </a:rPr>
              <a:t>left wrist </a:t>
            </a:r>
            <a:r>
              <a:rPr lang="en-US" sz="2400" b="1" i="1">
                <a:solidFill>
                  <a:srgbClr val="01447B"/>
                </a:solidFill>
              </a:rPr>
              <a:t>– and they are right hand dominant</a:t>
            </a:r>
            <a:br>
              <a:rPr lang="en-US" sz="2400" b="1" i="1">
                <a:solidFill>
                  <a:srgbClr val="01447B"/>
                </a:solidFill>
              </a:rPr>
            </a:br>
            <a:endParaRPr lang="en-US" sz="14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Is the student eligible for a 504 plan? How does this additional information influence your thinking?</a:t>
            </a:r>
            <a:endParaRPr lang="en-US" sz="1400">
              <a:solidFill>
                <a:srgbClr val="01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38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LET’S DO SOME ROLE PLAYS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A2F97C-3EB1-1563-114A-368665C60AB1}"/>
              </a:ext>
            </a:extLst>
          </p:cNvPr>
          <p:cNvSpPr txBox="1"/>
          <p:nvPr/>
        </p:nvSpPr>
        <p:spPr>
          <a:xfrm>
            <a:off x="834520" y="1656791"/>
            <a:ext cx="773165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Hypothetical Scenario</a:t>
            </a:r>
            <a:br>
              <a:rPr lang="en-US" sz="2400" b="1">
                <a:solidFill>
                  <a:srgbClr val="E57200"/>
                </a:solidFill>
              </a:rPr>
            </a:br>
            <a:endParaRPr lang="en-US" sz="16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The team is meeting to determine if a student is eligible for a 504 plan.</a:t>
            </a:r>
          </a:p>
          <a:p>
            <a:endParaRPr lang="en-US" sz="11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For the sake of this role play, here’s what you know:</a:t>
            </a:r>
          </a:p>
          <a:p>
            <a:endParaRPr lang="en-US" sz="1000">
              <a:solidFill>
                <a:srgbClr val="01447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>
                <a:solidFill>
                  <a:srgbClr val="01447B"/>
                </a:solidFill>
              </a:rPr>
              <a:t>The student has a broken </a:t>
            </a:r>
            <a:r>
              <a:rPr lang="en-US" sz="2400" b="1" i="1">
                <a:solidFill>
                  <a:srgbClr val="E57200"/>
                </a:solidFill>
              </a:rPr>
              <a:t>right wrist </a:t>
            </a:r>
            <a:r>
              <a:rPr lang="en-US" sz="2400" b="1" i="1">
                <a:solidFill>
                  <a:srgbClr val="01447B"/>
                </a:solidFill>
              </a:rPr>
              <a:t>– and they are right hand dominant</a:t>
            </a:r>
            <a:br>
              <a:rPr lang="en-US" sz="2400" b="1" i="1">
                <a:solidFill>
                  <a:srgbClr val="01447B"/>
                </a:solidFill>
              </a:rPr>
            </a:br>
            <a:endParaRPr lang="en-US" sz="14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Is the student eligible for a 504 plan? How does this additional information influence your thinking?</a:t>
            </a:r>
            <a:endParaRPr lang="en-US" sz="1400">
              <a:solidFill>
                <a:srgbClr val="01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8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OUTCOMES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12A0C7-EA79-C24C-5FAF-1002A204DD8B}"/>
              </a:ext>
            </a:extLst>
          </p:cNvPr>
          <p:cNvSpPr txBox="1"/>
          <p:nvPr/>
        </p:nvSpPr>
        <p:spPr>
          <a:xfrm>
            <a:off x="656054" y="1756095"/>
            <a:ext cx="7910125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1447B"/>
                </a:solidFill>
              </a:rPr>
              <a:t>Important Takeaways</a:t>
            </a:r>
            <a:br>
              <a:rPr lang="en-US" sz="2400" b="1">
                <a:solidFill>
                  <a:srgbClr val="E57200"/>
                </a:solidFill>
              </a:rPr>
            </a:br>
            <a:endParaRPr lang="en-US" sz="1100" b="1">
              <a:solidFill>
                <a:srgbClr val="E57200"/>
              </a:solidFill>
            </a:endParaRPr>
          </a:p>
          <a:p>
            <a:r>
              <a:rPr lang="en-US" sz="2400">
                <a:solidFill>
                  <a:srgbClr val="E57200"/>
                </a:solidFill>
              </a:rPr>
              <a:t>Do we have enough information to conclude eligibility using the following 3 questions (see 504-5)</a:t>
            </a:r>
          </a:p>
          <a:p>
            <a:endParaRPr lang="en-US" sz="2400">
              <a:solidFill>
                <a:srgbClr val="01447B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b="0" i="0" u="none" strike="noStrike" baseline="0">
                <a:solidFill>
                  <a:srgbClr val="01447B"/>
                </a:solidFill>
              </a:rPr>
              <a:t>Does the student have a physical or mental </a:t>
            </a:r>
            <a:r>
              <a:rPr lang="en-US" sz="2200" b="1" i="0" u="none" strike="noStrike" baseline="0">
                <a:solidFill>
                  <a:srgbClr val="01447B"/>
                </a:solidFill>
              </a:rPr>
              <a:t>impairment</a:t>
            </a:r>
            <a:r>
              <a:rPr lang="en-US" sz="2200" b="0" i="0" u="none" strike="noStrike" baseline="0">
                <a:solidFill>
                  <a:srgbClr val="01447B"/>
                </a:solidFill>
              </a:rPr>
              <a:t>?</a:t>
            </a:r>
            <a:br>
              <a:rPr lang="en-US" sz="2200" b="0" i="0" u="none" strike="noStrike" baseline="0">
                <a:solidFill>
                  <a:srgbClr val="01447B"/>
                </a:solidFill>
              </a:rPr>
            </a:br>
            <a:endParaRPr lang="en-US" sz="1050" b="0" i="0" u="none" strike="noStrike" baseline="0">
              <a:solidFill>
                <a:srgbClr val="01447B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b="0" i="0" u="none" strike="noStrike" baseline="0">
                <a:solidFill>
                  <a:srgbClr val="01447B"/>
                </a:solidFill>
              </a:rPr>
              <a:t>If so, does the impairment </a:t>
            </a:r>
            <a:r>
              <a:rPr lang="en-US" sz="2200" b="1" i="0" u="none" strike="noStrike" baseline="0">
                <a:solidFill>
                  <a:srgbClr val="01447B"/>
                </a:solidFill>
              </a:rPr>
              <a:t>substantially limit </a:t>
            </a:r>
            <a:r>
              <a:rPr lang="en-US" sz="2200" b="0" i="0" u="none" strike="noStrike" baseline="0">
                <a:solidFill>
                  <a:srgbClr val="01447B"/>
                </a:solidFill>
              </a:rPr>
              <a:t>one or more major life activities?</a:t>
            </a:r>
            <a:br>
              <a:rPr lang="en-US" sz="2200" b="0" i="0" u="none" strike="noStrike" baseline="0">
                <a:solidFill>
                  <a:srgbClr val="01447B"/>
                </a:solidFill>
              </a:rPr>
            </a:br>
            <a:endParaRPr lang="en-US" sz="1100" b="0" i="0" u="none" strike="noStrike" baseline="0">
              <a:solidFill>
                <a:srgbClr val="01447B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b="0" i="0" u="none" strike="noStrike" baseline="0">
                <a:solidFill>
                  <a:srgbClr val="01447B"/>
                </a:solidFill>
              </a:rPr>
              <a:t>If so</a:t>
            </a:r>
            <a:r>
              <a:rPr lang="en-US" sz="2200">
                <a:solidFill>
                  <a:srgbClr val="01447B"/>
                </a:solidFill>
              </a:rPr>
              <a:t>, </a:t>
            </a:r>
            <a:r>
              <a:rPr lang="en-US" sz="2200" b="0" i="0" u="none" strike="noStrike" baseline="0">
                <a:solidFill>
                  <a:srgbClr val="01447B"/>
                </a:solidFill>
              </a:rPr>
              <a:t>are there </a:t>
            </a:r>
            <a:r>
              <a:rPr lang="en-US" sz="2200" b="1" i="0" u="none" strike="noStrike" baseline="0">
                <a:solidFill>
                  <a:srgbClr val="01447B"/>
                </a:solidFill>
              </a:rPr>
              <a:t>accommodations</a:t>
            </a:r>
            <a:r>
              <a:rPr lang="en-US" sz="2200" b="0" i="0" u="none" strike="noStrike" baseline="0">
                <a:solidFill>
                  <a:srgbClr val="01447B"/>
                </a:solidFill>
              </a:rPr>
              <a:t>, </a:t>
            </a:r>
            <a:r>
              <a:rPr lang="en-US" sz="2200" b="1" i="0" u="none" strike="noStrike" baseline="0">
                <a:solidFill>
                  <a:srgbClr val="01447B"/>
                </a:solidFill>
              </a:rPr>
              <a:t>aids</a:t>
            </a:r>
            <a:r>
              <a:rPr lang="en-US" sz="2200" b="0" i="0" u="none" strike="noStrike" baseline="0">
                <a:solidFill>
                  <a:srgbClr val="01447B"/>
                </a:solidFill>
              </a:rPr>
              <a:t>, and/or </a:t>
            </a:r>
            <a:r>
              <a:rPr lang="en-US" sz="2200" b="1" i="0" u="none" strike="noStrike" baseline="0">
                <a:solidFill>
                  <a:srgbClr val="01447B"/>
                </a:solidFill>
              </a:rPr>
              <a:t>services </a:t>
            </a:r>
            <a:r>
              <a:rPr lang="en-US" sz="2200" b="0" i="0" u="none" strike="noStrike" baseline="0">
                <a:solidFill>
                  <a:srgbClr val="01447B"/>
                </a:solidFill>
              </a:rPr>
              <a:t>that the student needs in order to access and benefit from their education?</a:t>
            </a:r>
            <a:endParaRPr lang="en-US" sz="2200">
              <a:solidFill>
                <a:srgbClr val="01447B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6C14AE-B4A9-FD06-7A6E-417483005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04" y="1871379"/>
            <a:ext cx="209550" cy="200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4A5CE5-857A-2DB5-A7F2-BA6414008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473" y="1897125"/>
            <a:ext cx="20955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15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Q &amp; A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4" name="Picture 3" descr="Light bulbs drawn on a chalkboard&#10;&#10;Description automatically generated">
            <a:extLst>
              <a:ext uri="{FF2B5EF4-FFF2-40B4-BE49-F238E27FC236}">
                <a16:creationId xmlns:a16="http://schemas.microsoft.com/office/drawing/2014/main" id="{6141A165-6C22-D5BC-25E4-7F5E018733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49" b="19179"/>
          <a:stretch/>
        </p:blipFill>
        <p:spPr>
          <a:xfrm>
            <a:off x="1207694" y="2507276"/>
            <a:ext cx="6724461" cy="2680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8C1CB6-7B80-DB63-949C-F2EF79FBED59}"/>
              </a:ext>
            </a:extLst>
          </p:cNvPr>
          <p:cNvSpPr txBox="1"/>
          <p:nvPr/>
        </p:nvSpPr>
        <p:spPr>
          <a:xfrm>
            <a:off x="1917542" y="1408238"/>
            <a:ext cx="530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1447B"/>
                </a:solidFill>
              </a:rPr>
              <a:t>What questions do you have that would benefit from further clarity?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C3994-E8F8-7CE8-10A7-7C734B9839D1}"/>
              </a:ext>
            </a:extLst>
          </p:cNvPr>
          <p:cNvSpPr txBox="1"/>
          <p:nvPr/>
        </p:nvSpPr>
        <p:spPr>
          <a:xfrm>
            <a:off x="1917542" y="5431231"/>
            <a:ext cx="530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1447B"/>
                </a:solidFill>
                <a:latin typeface="Neutra Text TF Alt" panose="02000000000000000000" pitchFamily="2" charset="0"/>
              </a:rPr>
              <a:t>Thank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8351B2-0824-E289-9C7F-503D49276596}"/>
              </a:ext>
            </a:extLst>
          </p:cNvPr>
          <p:cNvSpPr txBox="1"/>
          <p:nvPr/>
        </p:nvSpPr>
        <p:spPr>
          <a:xfrm>
            <a:off x="3187639" y="865355"/>
            <a:ext cx="530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E57200"/>
                </a:solidFill>
              </a:rPr>
              <a:t>“Clear is kind.”  </a:t>
            </a:r>
            <a:r>
              <a:rPr lang="en-US" sz="1600" i="1">
                <a:solidFill>
                  <a:srgbClr val="B9B9B9"/>
                </a:solidFill>
              </a:rPr>
              <a:t>- </a:t>
            </a:r>
            <a:r>
              <a:rPr lang="en-US" sz="1600" i="1" err="1">
                <a:solidFill>
                  <a:srgbClr val="B9B9B9"/>
                </a:solidFill>
              </a:rPr>
              <a:t>Brené</a:t>
            </a:r>
            <a:r>
              <a:rPr lang="en-US" sz="1600" i="1">
                <a:solidFill>
                  <a:srgbClr val="B9B9B9"/>
                </a:solidFill>
              </a:rPr>
              <a:t> Brown</a:t>
            </a:r>
            <a:endParaRPr lang="en-US" sz="2400" i="1">
              <a:solidFill>
                <a:srgbClr val="B9B9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9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32B923-8B22-01F8-49AF-F8FBEE0EAAB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TODAY’S 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06A656-C20F-2E50-0532-13A995607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8" y="305632"/>
            <a:ext cx="3440316" cy="1416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C1630A-C3C3-A169-9A22-36D2619F8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74" y="2381250"/>
            <a:ext cx="8226479" cy="195275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87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8079E6-E83D-91CF-C592-1BA1E6E3F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2989">
            <a:off x="4364174" y="2595598"/>
            <a:ext cx="4248743" cy="289600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06A656-C20F-2E50-0532-13A995607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58" y="305632"/>
            <a:ext cx="3440316" cy="1416263"/>
          </a:xfrm>
          <a:prstGeom prst="rect">
            <a:avLst/>
          </a:prstGeom>
        </p:spPr>
      </p:pic>
      <p:pic>
        <p:nvPicPr>
          <p:cNvPr id="6" name="Picture 2" descr="Section 504 of the Americans with Disabilities Act – Student Support  Services – Davidson County Schools">
            <a:extLst>
              <a:ext uri="{FF2B5EF4-FFF2-40B4-BE49-F238E27FC236}">
                <a16:creationId xmlns:a16="http://schemas.microsoft.com/office/drawing/2014/main" id="{67729AE1-02A8-6C47-C590-47A59EEC7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t="2603" r="5480" b="22857"/>
          <a:stretch/>
        </p:blipFill>
        <p:spPr bwMode="auto">
          <a:xfrm>
            <a:off x="748192" y="2992392"/>
            <a:ext cx="3362196" cy="2907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41300" dist="152400" dir="33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20656E-A863-DAB4-B9AF-D5E5754F7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1186" y="1626928"/>
            <a:ext cx="3377477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3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536954E-E024-9BA5-0E7F-E5A61BC17880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00986F-7D18-EF10-4985-2967D63B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3" y="229176"/>
            <a:ext cx="8147373" cy="3363514"/>
          </a:xfrm>
          <a:prstGeom prst="rect">
            <a:avLst/>
          </a:prstGeom>
        </p:spPr>
      </p:pic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C4B2FDE3-2926-9043-A0D8-65036445345F}"/>
              </a:ext>
            </a:extLst>
          </p:cNvPr>
          <p:cNvSpPr/>
          <p:nvPr/>
        </p:nvSpPr>
        <p:spPr>
          <a:xfrm rot="11218365">
            <a:off x="-393913" y="1263784"/>
            <a:ext cx="6573883" cy="1802361"/>
          </a:xfrm>
          <a:prstGeom prst="irregularSeal2">
            <a:avLst/>
          </a:prstGeom>
          <a:noFill/>
          <a:ln w="120650">
            <a:solidFill>
              <a:srgbClr val="FFCC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5CDF45-455E-DC8F-8EA7-DC78D4D81E5F}"/>
              </a:ext>
            </a:extLst>
          </p:cNvPr>
          <p:cNvSpPr txBox="1"/>
          <p:nvPr/>
        </p:nvSpPr>
        <p:spPr>
          <a:xfrm>
            <a:off x="1036620" y="3936011"/>
            <a:ext cx="707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1447B"/>
                </a:solidFill>
                <a:latin typeface="Neutra Text TF Alt" panose="02000000000000000000" pitchFamily="2" charset="0"/>
              </a:rPr>
              <a:t>…Where our priority is always the kids!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32F2984-E436-83B8-A31B-2108BC9D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476" y="4864107"/>
            <a:ext cx="1299043" cy="1188747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</p:spTree>
    <p:extLst>
      <p:ext uri="{BB962C8B-B14F-4D97-AF65-F5344CB8AC3E}">
        <p14:creationId xmlns:p14="http://schemas.microsoft.com/office/powerpoint/2010/main" val="122744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SECTION 504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002C1F75-7928-DB2D-E14B-74B408D7200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3289" y="1545335"/>
            <a:ext cx="6693980" cy="3346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788EB8-09E4-1F0D-3AB4-AB648FB267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924" r="73776"/>
          <a:stretch/>
        </p:blipFill>
        <p:spPr>
          <a:xfrm>
            <a:off x="1173289" y="5373576"/>
            <a:ext cx="2509765" cy="5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6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SECTION 504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788EB8-09E4-1F0D-3AB4-AB648FB267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924" r="73776"/>
          <a:stretch/>
        </p:blipFill>
        <p:spPr>
          <a:xfrm>
            <a:off x="1173289" y="5373576"/>
            <a:ext cx="2509765" cy="506106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651769F2-3277-0F2D-15D1-CD853642619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6559" y="1486988"/>
            <a:ext cx="2938832" cy="36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5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A NEEDED ADJUSTMENT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938A71-9B66-6147-C7D8-2ECC64248924}"/>
              </a:ext>
            </a:extLst>
          </p:cNvPr>
          <p:cNvSpPr txBox="1"/>
          <p:nvPr/>
        </p:nvSpPr>
        <p:spPr>
          <a:xfrm>
            <a:off x="893352" y="2274838"/>
            <a:ext cx="735314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1447B"/>
                </a:solidFill>
              </a:rPr>
              <a:t>There has been some confusion introduced by the use of terms that </a:t>
            </a:r>
            <a:r>
              <a:rPr lang="en-US" sz="2400" b="1">
                <a:solidFill>
                  <a:srgbClr val="01447B"/>
                </a:solidFill>
              </a:rPr>
              <a:t>incorrectly</a:t>
            </a:r>
            <a:r>
              <a:rPr lang="en-US" sz="2400">
                <a:solidFill>
                  <a:srgbClr val="01447B"/>
                </a:solidFill>
              </a:rPr>
              <a:t> imply that there are “</a:t>
            </a:r>
            <a:r>
              <a:rPr lang="en-US" sz="2800">
                <a:solidFill>
                  <a:srgbClr val="E57200"/>
                </a:solidFill>
              </a:rPr>
              <a:t>medical 504’s</a:t>
            </a:r>
            <a:r>
              <a:rPr lang="en-US" sz="2400">
                <a:solidFill>
                  <a:srgbClr val="01447B"/>
                </a:solidFill>
              </a:rPr>
              <a:t>” and “</a:t>
            </a:r>
            <a:r>
              <a:rPr lang="en-US" sz="2800">
                <a:solidFill>
                  <a:srgbClr val="E57200"/>
                </a:solidFill>
              </a:rPr>
              <a:t>academic 504’s</a:t>
            </a:r>
            <a:r>
              <a:rPr lang="en-US" sz="2400">
                <a:solidFill>
                  <a:srgbClr val="01447B"/>
                </a:solidFill>
              </a:rPr>
              <a:t>”</a:t>
            </a:r>
          </a:p>
          <a:p>
            <a:endParaRPr lang="en-US" sz="24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In Everett Public Schools, we are going to change our practice to refer to them simply as “</a:t>
            </a:r>
            <a:r>
              <a:rPr lang="en-US" sz="2800" b="1">
                <a:solidFill>
                  <a:srgbClr val="E57200"/>
                </a:solidFill>
              </a:rPr>
              <a:t>504’s</a:t>
            </a:r>
            <a:r>
              <a:rPr lang="en-US" sz="2400">
                <a:solidFill>
                  <a:srgbClr val="01447B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699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High school presentation_RVA_v3" id="{F101834F-CE24-405F-9F2B-6B7CAA70B240}" vid="{6E88EA60-45E6-46EF-8EEB-9A9068D4FDB7}"/>
    </a:ext>
  </a:extLst>
</a:theme>
</file>

<file path=ppt/theme/theme2.xml><?xml version="1.0" encoding="utf-8"?>
<a:theme xmlns:a="http://schemas.openxmlformats.org/drawingml/2006/main" name="1_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High school presentation_RVA_v3" id="{F101834F-CE24-405F-9F2B-6B7CAA70B240}" vid="{6E88EA60-45E6-46EF-8EEB-9A9068D4FDB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32ED35-1B96-4BBF-AA31-C7CE7C08AF77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High school presentation</Template>
  <TotalTime>0</TotalTime>
  <Words>1190</Words>
  <Application>Microsoft Office PowerPoint</Application>
  <PresentationFormat>On-screen Show (4:3)</PresentationFormat>
  <Paragraphs>236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Calibri</vt:lpstr>
      <vt:lpstr>Myriad Pro</vt:lpstr>
      <vt:lpstr>Neutra Text TF Alt</vt:lpstr>
      <vt:lpstr>Times New Roman</vt:lpstr>
      <vt:lpstr>Office Theme</vt:lpstr>
      <vt:lpstr>1_Office Theme</vt:lpstr>
      <vt:lpstr>District Counselor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Counselor Meeting</dc:title>
  <dc:creator>Peters, David S.</dc:creator>
  <cp:lastModifiedBy>Peters, David S.</cp:lastModifiedBy>
  <cp:revision>2</cp:revision>
  <dcterms:created xsi:type="dcterms:W3CDTF">2022-10-28T22:54:22Z</dcterms:created>
  <dcterms:modified xsi:type="dcterms:W3CDTF">2023-12-04T21:16:17Z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